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tags/tag1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30" r:id="rId2"/>
    <p:sldId id="335" r:id="rId3"/>
    <p:sldId id="396" r:id="rId4"/>
    <p:sldId id="340" r:id="rId5"/>
    <p:sldId id="332" r:id="rId6"/>
    <p:sldId id="334" r:id="rId7"/>
    <p:sldId id="343" r:id="rId8"/>
    <p:sldId id="333" r:id="rId9"/>
    <p:sldId id="338" r:id="rId10"/>
    <p:sldId id="341" r:id="rId11"/>
    <p:sldId id="346" r:id="rId12"/>
    <p:sldId id="387" r:id="rId13"/>
    <p:sldId id="348" r:id="rId14"/>
    <p:sldId id="350" r:id="rId15"/>
    <p:sldId id="347" r:id="rId16"/>
    <p:sldId id="388" r:id="rId17"/>
    <p:sldId id="351" r:id="rId18"/>
    <p:sldId id="397" r:id="rId19"/>
    <p:sldId id="359" r:id="rId20"/>
    <p:sldId id="361" r:id="rId21"/>
    <p:sldId id="352" r:id="rId22"/>
    <p:sldId id="368" r:id="rId23"/>
    <p:sldId id="399" r:id="rId24"/>
    <p:sldId id="336" r:id="rId25"/>
    <p:sldId id="369" r:id="rId26"/>
    <p:sldId id="370" r:id="rId27"/>
    <p:sldId id="371" r:id="rId28"/>
    <p:sldId id="372" r:id="rId29"/>
    <p:sldId id="374" r:id="rId30"/>
    <p:sldId id="373" r:id="rId31"/>
    <p:sldId id="377" r:id="rId32"/>
    <p:sldId id="378" r:id="rId33"/>
    <p:sldId id="379" r:id="rId34"/>
    <p:sldId id="393" r:id="rId35"/>
    <p:sldId id="380" r:id="rId36"/>
    <p:sldId id="381" r:id="rId37"/>
    <p:sldId id="384" r:id="rId38"/>
    <p:sldId id="400" r:id="rId39"/>
    <p:sldId id="394" r:id="rId40"/>
    <p:sldId id="395" r:id="rId41"/>
    <p:sldId id="398" r:id="rId42"/>
    <p:sldId id="386" r:id="rId43"/>
    <p:sldId id="391" r:id="rId44"/>
    <p:sldId id="392" r:id="rId45"/>
    <p:sldId id="389" r:id="rId46"/>
    <p:sldId id="39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9BAEFF"/>
    <a:srgbClr val="00FF00"/>
    <a:srgbClr val="33CC33"/>
    <a:srgbClr val="00FF99"/>
    <a:srgbClr val="339966"/>
    <a:srgbClr val="00CC99"/>
    <a:srgbClr val="FFFF85"/>
    <a:srgbClr val="F9E98E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06799F8-075E-4A3A-A7F6-7FBC6576F1A4}" styleName="Themed Style 9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638B1855-1B75-4FBE-930C-398BA8C253C6}" styleName="Themed Style 12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AF606853-7671-496A-8E4F-DF71F8EC918B}" styleName="Dark Style 7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098" autoAdjust="0"/>
    <p:restoredTop sz="88082" autoAdjust="0"/>
  </p:normalViewPr>
  <p:slideViewPr>
    <p:cSldViewPr>
      <p:cViewPr varScale="1">
        <p:scale>
          <a:sx n="56" d="100"/>
          <a:sy n="56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&lt;=10%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0.2637670701240819"/>
                </c:manualLayout>
              </c:layout>
              <c:showLegendKey val="1"/>
              <c:showVal val="1"/>
              <c:showSerName val="1"/>
            </c:dLbl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&gt;10%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"/>
                  <c:y val="-0.2637670701240819"/>
                </c:manualLayout>
              </c:layout>
              <c:showLegendKey val="1"/>
              <c:showVal val="1"/>
              <c:showSerName val="1"/>
            </c:dLbl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dLbls>
          <c:showVal val="1"/>
        </c:dLbls>
        <c:overlap val="100"/>
        <c:axId val="80151296"/>
        <c:axId val="80152832"/>
      </c:barChart>
      <c:catAx>
        <c:axId val="80151296"/>
        <c:scaling>
          <c:orientation val="minMax"/>
        </c:scaling>
        <c:delete val="1"/>
        <c:axPos val="l"/>
        <c:numFmt formatCode="General" sourceLinked="1"/>
        <c:tickLblPos val="nextTo"/>
        <c:crossAx val="80152832"/>
        <c:crosses val="autoZero"/>
        <c:auto val="1"/>
        <c:lblAlgn val="ctr"/>
        <c:lblOffset val="100"/>
      </c:catAx>
      <c:valAx>
        <c:axId val="80152832"/>
        <c:scaling>
          <c:orientation val="minMax"/>
        </c:scaling>
        <c:delete val="1"/>
        <c:axPos val="b"/>
        <c:numFmt formatCode="0%" sourceLinked="1"/>
        <c:tickLblPos val="nextTo"/>
        <c:crossAx val="80151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Quick-Check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3.0864197530864265E-3"/>
                  <c:y val="-0.30024549471571021"/>
                </c:manualLayout>
              </c:layout>
              <c:showLegendKey val="1"/>
              <c:showVal val="1"/>
              <c:showSerNam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Orphan-shadows analysis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6975308641975349E-2"/>
                  <c:y val="-0.279586024013011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ctr"/>
              <c:showLegendKey val="1"/>
              <c:showVal val="1"/>
              <c:showSerName val="1"/>
            </c:dLbl>
            <c:dLblPos val="ctr"/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Shadows remaining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3.0864197530864265E-3"/>
                  <c:y val="-0.27779723342855378"/>
                </c:manualLayout>
              </c:layout>
              <c:dLblPos val="ctr"/>
              <c:showLegendKey val="1"/>
              <c:showVal val="1"/>
              <c:showSerNam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dLbls>
          <c:showVal val="1"/>
        </c:dLbls>
        <c:overlap val="100"/>
        <c:axId val="80479360"/>
        <c:axId val="80480896"/>
      </c:barChart>
      <c:catAx>
        <c:axId val="80479360"/>
        <c:scaling>
          <c:orientation val="minMax"/>
        </c:scaling>
        <c:delete val="1"/>
        <c:axPos val="l"/>
        <c:numFmt formatCode="General" sourceLinked="1"/>
        <c:tickLblPos val="nextTo"/>
        <c:crossAx val="80480896"/>
        <c:crosses val="autoZero"/>
        <c:auto val="1"/>
        <c:lblAlgn val="ctr"/>
        <c:lblOffset val="100"/>
      </c:catAx>
      <c:valAx>
        <c:axId val="80480896"/>
        <c:scaling>
          <c:orientation val="minMax"/>
        </c:scaling>
        <c:delete val="1"/>
        <c:axPos val="b"/>
        <c:numFmt formatCode="0%" sourceLinked="1"/>
        <c:tickLblPos val="nextTo"/>
        <c:crossAx val="80479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reduced to &lt;=10%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3.0864197530864283E-3"/>
                  <c:y val="-0.30024549471571021"/>
                </c:manualLayout>
              </c:layout>
              <c:showLegendKey val="1"/>
              <c:showVal val="1"/>
              <c:showSerNam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reduction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6975308641975356E-2"/>
                  <c:y val="-0.279586024013011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ctr"/>
              <c:showLegendKey val="1"/>
              <c:showVal val="1"/>
              <c:showSerName val="1"/>
            </c:dLbl>
            <c:dLblPos val="ctr"/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reduction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3.0864197530864283E-3"/>
                  <c:y val="-0.27779723342855367"/>
                </c:manualLayout>
              </c:layout>
              <c:dLblPos val="ctr"/>
              <c:showLegendKey val="1"/>
              <c:showVal val="1"/>
              <c:showSerNam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1"/>
            <c:showVal val="1"/>
            <c:showSerNam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Val val="1"/>
        </c:dLbls>
        <c:overlap val="100"/>
        <c:axId val="80623872"/>
        <c:axId val="80642048"/>
      </c:barChart>
      <c:catAx>
        <c:axId val="80623872"/>
        <c:scaling>
          <c:orientation val="minMax"/>
        </c:scaling>
        <c:delete val="1"/>
        <c:axPos val="l"/>
        <c:numFmt formatCode="General" sourceLinked="1"/>
        <c:tickLblPos val="nextTo"/>
        <c:crossAx val="80642048"/>
        <c:crosses val="autoZero"/>
        <c:auto val="1"/>
        <c:lblAlgn val="ctr"/>
        <c:lblOffset val="100"/>
      </c:catAx>
      <c:valAx>
        <c:axId val="80642048"/>
        <c:scaling>
          <c:orientation val="minMax"/>
        </c:scaling>
        <c:delete val="1"/>
        <c:axPos val="b"/>
        <c:numFmt formatCode="0%" sourceLinked="1"/>
        <c:tickLblPos val="nextTo"/>
        <c:crossAx val="80623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compilation</c:v>
                </c:pt>
              </c:strCache>
            </c:strRef>
          </c:tx>
          <c:dPt>
            <c:idx val="0"/>
            <c:explosion val="6"/>
            <c:spPr>
              <a:solidFill>
                <a:srgbClr val="92D050"/>
              </a:solidFill>
            </c:spPr>
          </c:dPt>
          <c:dPt>
            <c:idx val="1"/>
            <c:explosion val="2"/>
          </c:dPt>
          <c:dPt>
            <c:idx val="2"/>
            <c:explosion val="27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lang="en-CA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outEnd"/>
              <c:showPercent val="1"/>
            </c:dLbl>
            <c:dLbl>
              <c:idx val="1"/>
              <c:layout>
                <c:manualLayout>
                  <c:x val="-1.8054237530301172E-2"/>
                  <c:y val="-2.0627628030292968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2"/>
              <c:layout>
                <c:manualLayout>
                  <c:x val="4.2336973561939495E-2"/>
                  <c:y val="-3.0374950031983681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3"/>
              <c:layout>
                <c:manualLayout>
                  <c:x val="4.4872565098340637E-2"/>
                  <c:y val="-1.1116871817457958E-2"/>
                </c:manualLayout>
              </c:layout>
              <c:spPr/>
              <c:txPr>
                <a:bodyPr/>
                <a:lstStyle/>
                <a:p>
                  <a:pPr>
                    <a:defRPr lang="en-CA">
                      <a:solidFill>
                        <a:srgbClr val="339966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4"/>
              <c:layout>
                <c:manualLayout>
                  <c:x val="2.7099213938976498E-2"/>
                  <c:y val="4.8478004317900884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compilation</c:v>
                </c:pt>
                <c:pt idx="1">
                  <c:v>points-to analysis</c:v>
                </c:pt>
                <c:pt idx="2">
                  <c:v>our analyses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53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150"/>
      </c:pieChart>
    </c:plotArea>
    <c:legend>
      <c:legendPos val="r"/>
      <c:layout/>
      <c:txPr>
        <a:bodyPr/>
        <a:lstStyle/>
        <a:p>
          <a:pPr>
            <a:defRPr lang="en-CA"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D33476-C166-4210-8FA7-4625740742AE}" type="pres">
      <dgm:prSet presAssocID="{62442AD5-3C85-4DC0-943A-3F2250B9946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11F5B9-3D49-4F10-A249-CF7A9A5B8058}" type="pres">
      <dgm:prSet presAssocID="{62442AD5-3C85-4DC0-943A-3F2250B9946D}" presName="gear1srcNode" presStyleLbl="node1" presStyleIdx="0" presStyleCnt="1"/>
      <dgm:spPr/>
      <dgm:t>
        <a:bodyPr/>
        <a:lstStyle/>
        <a:p>
          <a:endParaRPr lang="en-CA"/>
        </a:p>
      </dgm:t>
    </dgm:pt>
    <dgm:pt modelId="{EE948D5F-C47F-4BE1-BC03-58E605FF930B}" type="pres">
      <dgm:prSet presAssocID="{62442AD5-3C85-4DC0-943A-3F2250B9946D}" presName="gear1dstNode" presStyleLbl="node1" presStyleIdx="0" presStyleCnt="1"/>
      <dgm:spPr/>
      <dgm:t>
        <a:bodyPr/>
        <a:lstStyle/>
        <a:p>
          <a:endParaRPr lang="en-CA"/>
        </a:p>
      </dgm:t>
    </dgm:pt>
    <dgm:pt modelId="{F4A307DD-373C-4382-B5AB-B936E0E69145}" type="pres">
      <dgm:prSet presAssocID="{5C19B166-035A-41BB-B87E-4167FA378751}" presName="connector1" presStyleLbl="sibTrans2D1" presStyleIdx="0" presStyleCnt="1"/>
      <dgm:spPr/>
      <dgm:t>
        <a:bodyPr/>
        <a:lstStyle/>
        <a:p>
          <a:endParaRPr lang="en-CA"/>
        </a:p>
      </dgm:t>
    </dgm:pt>
  </dgm:ptLst>
  <dgm:cxnLst>
    <dgm:cxn modelId="{F1617445-24D0-4772-856E-102B564D9F3A}" srcId="{93623D87-0B98-4510-9C97-D6527820493F}" destId="{62442AD5-3C85-4DC0-943A-3F2250B9946D}" srcOrd="0" destOrd="0" parTransId="{2EAB344F-86E0-431E-966A-52BC87962CAF}" sibTransId="{5C19B166-035A-41BB-B87E-4167FA378751}"/>
    <dgm:cxn modelId="{AD2AAACB-49B7-4578-BF53-31B1ACC174C6}" type="presOf" srcId="{62442AD5-3C85-4DC0-943A-3F2250B9946D}" destId="{E611F5B9-3D49-4F10-A249-CF7A9A5B8058}" srcOrd="1" destOrd="0" presId="urn:microsoft.com/office/officeart/2005/8/layout/gear1"/>
    <dgm:cxn modelId="{D9FAF502-07BA-447E-AFBD-E119FC73E510}" type="presOf" srcId="{5C19B166-035A-41BB-B87E-4167FA378751}" destId="{F4A307DD-373C-4382-B5AB-B936E0E69145}" srcOrd="0" destOrd="0" presId="urn:microsoft.com/office/officeart/2005/8/layout/gear1"/>
    <dgm:cxn modelId="{09EB94FC-3EF5-4050-8C2D-7B8FFFADEFB7}" type="presOf" srcId="{62442AD5-3C85-4DC0-943A-3F2250B9946D}" destId="{EE948D5F-C47F-4BE1-BC03-58E605FF930B}" srcOrd="2" destOrd="0" presId="urn:microsoft.com/office/officeart/2005/8/layout/gear1"/>
    <dgm:cxn modelId="{48D18268-BF30-4D98-9EF3-19029BBB55B9}" type="presOf" srcId="{93623D87-0B98-4510-9C97-D6527820493F}" destId="{CD776757-4D04-4CC5-86E0-F541DAD9BCBD}" srcOrd="0" destOrd="0" presId="urn:microsoft.com/office/officeart/2005/8/layout/gear1"/>
    <dgm:cxn modelId="{B2671FDD-E368-490C-A178-821334C75E9A}" type="presOf" srcId="{62442AD5-3C85-4DC0-943A-3F2250B9946D}" destId="{1AD33476-C166-4210-8FA7-4625740742AE}" srcOrd="0" destOrd="0" presId="urn:microsoft.com/office/officeart/2005/8/layout/gear1"/>
    <dgm:cxn modelId="{B0D394E1-9341-48A0-B863-A28D072CBC0E}" type="presParOf" srcId="{CD776757-4D04-4CC5-86E0-F541DAD9BCBD}" destId="{1AD33476-C166-4210-8FA7-4625740742AE}" srcOrd="0" destOrd="0" presId="urn:microsoft.com/office/officeart/2005/8/layout/gear1"/>
    <dgm:cxn modelId="{74ECE0B2-9BBA-485D-BCEA-B4F39287C07C}" type="presParOf" srcId="{CD776757-4D04-4CC5-86E0-F541DAD9BCBD}" destId="{E611F5B9-3D49-4F10-A249-CF7A9A5B8058}" srcOrd="1" destOrd="0" presId="urn:microsoft.com/office/officeart/2005/8/layout/gear1"/>
    <dgm:cxn modelId="{EE7B73E6-2788-4E22-B7D8-CCB9BBCF5C11}" type="presParOf" srcId="{CD776757-4D04-4CC5-86E0-F541DAD9BCBD}" destId="{EE948D5F-C47F-4BE1-BC03-58E605FF930B}" srcOrd="2" destOrd="0" presId="urn:microsoft.com/office/officeart/2005/8/layout/gear1"/>
    <dgm:cxn modelId="{4023A362-A0F0-4253-8788-834A3C3EEBE1}" type="presParOf" srcId="{CD776757-4D04-4CC5-86E0-F541DAD9BCBD}" destId="{F4A307DD-373C-4382-B5AB-B936E0E69145}" srcOrd="3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D33476-C166-4210-8FA7-4625740742AE}" type="pres">
      <dgm:prSet presAssocID="{62442AD5-3C85-4DC0-943A-3F2250B9946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11F5B9-3D49-4F10-A249-CF7A9A5B8058}" type="pres">
      <dgm:prSet presAssocID="{62442AD5-3C85-4DC0-943A-3F2250B9946D}" presName="gear1srcNode" presStyleLbl="node1" presStyleIdx="0" presStyleCnt="1"/>
      <dgm:spPr/>
      <dgm:t>
        <a:bodyPr/>
        <a:lstStyle/>
        <a:p>
          <a:endParaRPr lang="en-CA"/>
        </a:p>
      </dgm:t>
    </dgm:pt>
    <dgm:pt modelId="{EE948D5F-C47F-4BE1-BC03-58E605FF930B}" type="pres">
      <dgm:prSet presAssocID="{62442AD5-3C85-4DC0-943A-3F2250B9946D}" presName="gear1dstNode" presStyleLbl="node1" presStyleIdx="0" presStyleCnt="1"/>
      <dgm:spPr/>
      <dgm:t>
        <a:bodyPr/>
        <a:lstStyle/>
        <a:p>
          <a:endParaRPr lang="en-CA"/>
        </a:p>
      </dgm:t>
    </dgm:pt>
    <dgm:pt modelId="{F4A307DD-373C-4382-B5AB-B936E0E69145}" type="pres">
      <dgm:prSet presAssocID="{5C19B166-035A-41BB-B87E-4167FA378751}" presName="connector1" presStyleLbl="sibTrans2D1" presStyleIdx="0" presStyleCnt="1"/>
      <dgm:spPr/>
      <dgm:t>
        <a:bodyPr/>
        <a:lstStyle/>
        <a:p>
          <a:endParaRPr lang="en-CA"/>
        </a:p>
      </dgm:t>
    </dgm:pt>
  </dgm:ptLst>
  <dgm:cxnLst>
    <dgm:cxn modelId="{F1617445-24D0-4772-856E-102B564D9F3A}" srcId="{93623D87-0B98-4510-9C97-D6527820493F}" destId="{62442AD5-3C85-4DC0-943A-3F2250B9946D}" srcOrd="0" destOrd="0" parTransId="{2EAB344F-86E0-431E-966A-52BC87962CAF}" sibTransId="{5C19B166-035A-41BB-B87E-4167FA378751}"/>
    <dgm:cxn modelId="{8F29D384-1CD4-4D3A-AF6A-565320EC4136}" type="presOf" srcId="{62442AD5-3C85-4DC0-943A-3F2250B9946D}" destId="{E611F5B9-3D49-4F10-A249-CF7A9A5B8058}" srcOrd="1" destOrd="0" presId="urn:microsoft.com/office/officeart/2005/8/layout/gear1"/>
    <dgm:cxn modelId="{4DF75327-1766-4207-9748-01B25F615239}" type="presOf" srcId="{62442AD5-3C85-4DC0-943A-3F2250B9946D}" destId="{EE948D5F-C47F-4BE1-BC03-58E605FF930B}" srcOrd="2" destOrd="0" presId="urn:microsoft.com/office/officeart/2005/8/layout/gear1"/>
    <dgm:cxn modelId="{94D27340-A114-4B2F-A83C-F5C44E3D7B5A}" type="presOf" srcId="{93623D87-0B98-4510-9C97-D6527820493F}" destId="{CD776757-4D04-4CC5-86E0-F541DAD9BCBD}" srcOrd="0" destOrd="0" presId="urn:microsoft.com/office/officeart/2005/8/layout/gear1"/>
    <dgm:cxn modelId="{B56E2872-2A11-4AD8-95C3-80D470453156}" type="presOf" srcId="{5C19B166-035A-41BB-B87E-4167FA378751}" destId="{F4A307DD-373C-4382-B5AB-B936E0E69145}" srcOrd="0" destOrd="0" presId="urn:microsoft.com/office/officeart/2005/8/layout/gear1"/>
    <dgm:cxn modelId="{3950339F-C87B-4885-A2DD-576B7ACCB8D7}" type="presOf" srcId="{62442AD5-3C85-4DC0-943A-3F2250B9946D}" destId="{1AD33476-C166-4210-8FA7-4625740742AE}" srcOrd="0" destOrd="0" presId="urn:microsoft.com/office/officeart/2005/8/layout/gear1"/>
    <dgm:cxn modelId="{7A6EA458-4AE5-4E9A-85AB-D3A138EBB34E}" type="presParOf" srcId="{CD776757-4D04-4CC5-86E0-F541DAD9BCBD}" destId="{1AD33476-C166-4210-8FA7-4625740742AE}" srcOrd="0" destOrd="0" presId="urn:microsoft.com/office/officeart/2005/8/layout/gear1"/>
    <dgm:cxn modelId="{349CF3A4-D867-40C2-8BFA-4E7D01634BF8}" type="presParOf" srcId="{CD776757-4D04-4CC5-86E0-F541DAD9BCBD}" destId="{E611F5B9-3D49-4F10-A249-CF7A9A5B8058}" srcOrd="1" destOrd="0" presId="urn:microsoft.com/office/officeart/2005/8/layout/gear1"/>
    <dgm:cxn modelId="{52C531B2-5697-424B-9224-1633626944D6}" type="presParOf" srcId="{CD776757-4D04-4CC5-86E0-F541DAD9BCBD}" destId="{EE948D5F-C47F-4BE1-BC03-58E605FF930B}" srcOrd="2" destOrd="0" presId="urn:microsoft.com/office/officeart/2005/8/layout/gear1"/>
    <dgm:cxn modelId="{7E3F2102-FDD1-4F4C-87F5-6D3547D16D68}" type="presParOf" srcId="{CD776757-4D04-4CC5-86E0-F541DAD9BCBD}" destId="{F4A307DD-373C-4382-B5AB-B936E0E69145}" srcOrd="3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5D8CA9D7-D3D6-49AA-80AE-88AD3C8F02E8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71EAD97D-1B80-4AC1-8463-41297ABD9E5D}" type="parTrans" cxnId="{1DD6913E-5708-4F65-B311-D935120A5C25}">
      <dgm:prSet/>
      <dgm:spPr/>
      <dgm:t>
        <a:bodyPr/>
        <a:lstStyle/>
        <a:p>
          <a:endParaRPr lang="en-CA"/>
        </a:p>
      </dgm:t>
    </dgm:pt>
    <dgm:pt modelId="{DD6F85BF-7812-4856-B983-B03EEFA54672}" type="sibTrans" cxnId="{1DD6913E-5708-4F65-B311-D935120A5C25}">
      <dgm:prSet/>
      <dgm:spPr/>
      <dgm:t>
        <a:bodyPr/>
        <a:lstStyle/>
        <a:p>
          <a:endParaRPr lang="en-CA" dirty="0"/>
        </a:p>
      </dgm:t>
    </dgm:pt>
    <dgm:pt modelId="{E375CD85-7C99-48E9-A362-35E3124C209E}">
      <dgm:prSet phldrT="[Text]"/>
      <dgm:spPr/>
      <dgm:t>
        <a:bodyPr/>
        <a:lstStyle/>
        <a:p>
          <a:endParaRPr lang="en-CA" dirty="0"/>
        </a:p>
      </dgm:t>
    </dgm:pt>
    <dgm:pt modelId="{199387A5-D859-47ED-A27B-6279E779EA64}" type="parTrans" cxnId="{DE9C7D94-0C86-43D7-8EC5-E039C35AC202}">
      <dgm:prSet/>
      <dgm:spPr/>
      <dgm:t>
        <a:bodyPr/>
        <a:lstStyle/>
        <a:p>
          <a:endParaRPr lang="en-CA"/>
        </a:p>
      </dgm:t>
    </dgm:pt>
    <dgm:pt modelId="{F8EB644A-198E-4252-BC84-AE0948C4AA4D}" type="sibTrans" cxnId="{DE9C7D94-0C86-43D7-8EC5-E039C35AC202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E1D03D-4D5A-4CCF-BCEF-E4905DE6D16E}" type="pres">
      <dgm:prSet presAssocID="{E375CD85-7C99-48E9-A362-35E3124C209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95C1C3-98A7-42EA-B779-2781C2EFF1AC}" type="pres">
      <dgm:prSet presAssocID="{E375CD85-7C99-48E9-A362-35E3124C209E}" presName="gear1srcNode" presStyleLbl="node1" presStyleIdx="0" presStyleCnt="3"/>
      <dgm:spPr/>
      <dgm:t>
        <a:bodyPr/>
        <a:lstStyle/>
        <a:p>
          <a:endParaRPr lang="en-CA"/>
        </a:p>
      </dgm:t>
    </dgm:pt>
    <dgm:pt modelId="{C98C9987-54AF-4EA4-B1E5-2B45F578CD60}" type="pres">
      <dgm:prSet presAssocID="{E375CD85-7C99-48E9-A362-35E3124C209E}" presName="gear1dstNode" presStyleLbl="node1" presStyleIdx="0" presStyleCnt="3"/>
      <dgm:spPr/>
      <dgm:t>
        <a:bodyPr/>
        <a:lstStyle/>
        <a:p>
          <a:endParaRPr lang="en-CA"/>
        </a:p>
      </dgm:t>
    </dgm:pt>
    <dgm:pt modelId="{C3E44E61-0FC2-48EC-93F5-738DF1E99803}" type="pres">
      <dgm:prSet presAssocID="{62442AD5-3C85-4DC0-943A-3F2250B994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679BE-6E29-45E9-86B5-104C0A8F63E5}" type="pres">
      <dgm:prSet presAssocID="{62442AD5-3C85-4DC0-943A-3F2250B9946D}" presName="gear2srcNode" presStyleLbl="node1" presStyleIdx="1" presStyleCnt="3"/>
      <dgm:spPr/>
      <dgm:t>
        <a:bodyPr/>
        <a:lstStyle/>
        <a:p>
          <a:endParaRPr lang="en-CA"/>
        </a:p>
      </dgm:t>
    </dgm:pt>
    <dgm:pt modelId="{D8303A36-AECB-4111-894A-C4C7B51E422E}" type="pres">
      <dgm:prSet presAssocID="{62442AD5-3C85-4DC0-943A-3F2250B9946D}" presName="gear2dstNode" presStyleLbl="node1" presStyleIdx="1" presStyleCnt="3"/>
      <dgm:spPr/>
      <dgm:t>
        <a:bodyPr/>
        <a:lstStyle/>
        <a:p>
          <a:endParaRPr lang="en-CA"/>
        </a:p>
      </dgm:t>
    </dgm:pt>
    <dgm:pt modelId="{2AF9D168-6D4E-437B-AF7C-0C8C4AFFA13D}" type="pres">
      <dgm:prSet presAssocID="{5D8CA9D7-D3D6-49AA-80AE-88AD3C8F02E8}" presName="gear3" presStyleLbl="node1" presStyleIdx="2" presStyleCnt="3"/>
      <dgm:spPr/>
      <dgm:t>
        <a:bodyPr/>
        <a:lstStyle/>
        <a:p>
          <a:endParaRPr lang="en-CA"/>
        </a:p>
      </dgm:t>
    </dgm:pt>
    <dgm:pt modelId="{88AE4290-E4E7-4862-8608-363A0D16C4FC}" type="pres">
      <dgm:prSet presAssocID="{5D8CA9D7-D3D6-49AA-80AE-88AD3C8F02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4B3A7B-EE6F-46DC-82D4-9F8DA0389155}" type="pres">
      <dgm:prSet presAssocID="{5D8CA9D7-D3D6-49AA-80AE-88AD3C8F02E8}" presName="gear3srcNode" presStyleLbl="node1" presStyleIdx="2" presStyleCnt="3"/>
      <dgm:spPr/>
      <dgm:t>
        <a:bodyPr/>
        <a:lstStyle/>
        <a:p>
          <a:endParaRPr lang="en-CA"/>
        </a:p>
      </dgm:t>
    </dgm:pt>
    <dgm:pt modelId="{B5D82D34-FD8A-454C-977A-6016D9C00B6F}" type="pres">
      <dgm:prSet presAssocID="{5D8CA9D7-D3D6-49AA-80AE-88AD3C8F02E8}" presName="gear3dstNode" presStyleLbl="node1" presStyleIdx="2" presStyleCnt="3"/>
      <dgm:spPr/>
      <dgm:t>
        <a:bodyPr/>
        <a:lstStyle/>
        <a:p>
          <a:endParaRPr lang="en-CA"/>
        </a:p>
      </dgm:t>
    </dgm:pt>
    <dgm:pt modelId="{E1B44533-91CA-48DD-A3B7-F44D4C3A2BC2}" type="pres">
      <dgm:prSet presAssocID="{F8EB644A-198E-4252-BC84-AE0948C4AA4D}" presName="connector1" presStyleLbl="sibTrans2D1" presStyleIdx="0" presStyleCnt="3"/>
      <dgm:spPr/>
      <dgm:t>
        <a:bodyPr/>
        <a:lstStyle/>
        <a:p>
          <a:endParaRPr lang="en-CA"/>
        </a:p>
      </dgm:t>
    </dgm:pt>
    <dgm:pt modelId="{4CECA1A8-0EB7-485B-B5C2-A05F3A17FD67}" type="pres">
      <dgm:prSet presAssocID="{5C19B166-035A-41BB-B87E-4167FA378751}" presName="connector2" presStyleLbl="sibTrans2D1" presStyleIdx="1" presStyleCnt="3"/>
      <dgm:spPr/>
      <dgm:t>
        <a:bodyPr/>
        <a:lstStyle/>
        <a:p>
          <a:endParaRPr lang="en-CA"/>
        </a:p>
      </dgm:t>
    </dgm:pt>
    <dgm:pt modelId="{A3AE4BB4-7B26-4F32-9B51-035BBD60AFF6}" type="pres">
      <dgm:prSet presAssocID="{DD6F85BF-7812-4856-B983-B03EEFA54672}" presName="connector3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8DD6A9CB-DE82-45A7-9D34-2018E6DA3688}" type="presOf" srcId="{5D8CA9D7-D3D6-49AA-80AE-88AD3C8F02E8}" destId="{2AF9D168-6D4E-437B-AF7C-0C8C4AFFA13D}" srcOrd="0" destOrd="0" presId="urn:microsoft.com/office/officeart/2005/8/layout/gear1"/>
    <dgm:cxn modelId="{1DD6913E-5708-4F65-B311-D935120A5C25}" srcId="{93623D87-0B98-4510-9C97-D6527820493F}" destId="{5D8CA9D7-D3D6-49AA-80AE-88AD3C8F02E8}" srcOrd="2" destOrd="0" parTransId="{71EAD97D-1B80-4AC1-8463-41297ABD9E5D}" sibTransId="{DD6F85BF-7812-4856-B983-B03EEFA54672}"/>
    <dgm:cxn modelId="{A53A7C7E-EFC1-47C9-ABC6-73C5DBAC440A}" type="presOf" srcId="{62442AD5-3C85-4DC0-943A-3F2250B9946D}" destId="{D8303A36-AECB-4111-894A-C4C7B51E422E}" srcOrd="2" destOrd="0" presId="urn:microsoft.com/office/officeart/2005/8/layout/gear1"/>
    <dgm:cxn modelId="{DE9C7D94-0C86-43D7-8EC5-E039C35AC202}" srcId="{93623D87-0B98-4510-9C97-D6527820493F}" destId="{E375CD85-7C99-48E9-A362-35E3124C209E}" srcOrd="0" destOrd="0" parTransId="{199387A5-D859-47ED-A27B-6279E779EA64}" sibTransId="{F8EB644A-198E-4252-BC84-AE0948C4AA4D}"/>
    <dgm:cxn modelId="{327F2E20-069A-4F90-9FF0-D07F97140022}" type="presOf" srcId="{E375CD85-7C99-48E9-A362-35E3124C209E}" destId="{D2E1D03D-4D5A-4CCF-BCEF-E4905DE6D16E}" srcOrd="0" destOrd="0" presId="urn:microsoft.com/office/officeart/2005/8/layout/gear1"/>
    <dgm:cxn modelId="{408FDEB4-9B53-47DD-AB7C-386964340586}" type="presOf" srcId="{5D8CA9D7-D3D6-49AA-80AE-88AD3C8F02E8}" destId="{88AE4290-E4E7-4862-8608-363A0D16C4FC}" srcOrd="1" destOrd="0" presId="urn:microsoft.com/office/officeart/2005/8/layout/gear1"/>
    <dgm:cxn modelId="{D9A686A8-B8EB-45BB-974E-6C9DDA6265B4}" type="presOf" srcId="{62442AD5-3C85-4DC0-943A-3F2250B9946D}" destId="{C3E44E61-0FC2-48EC-93F5-738DF1E99803}" srcOrd="0" destOrd="0" presId="urn:microsoft.com/office/officeart/2005/8/layout/gear1"/>
    <dgm:cxn modelId="{558E12B9-0CF0-410D-9F9F-1EE8F4879B03}" type="presOf" srcId="{E375CD85-7C99-48E9-A362-35E3124C209E}" destId="{4495C1C3-98A7-42EA-B779-2781C2EFF1AC}" srcOrd="1" destOrd="0" presId="urn:microsoft.com/office/officeart/2005/8/layout/gear1"/>
    <dgm:cxn modelId="{B2C304DF-7E36-47A6-9B39-3171A9D8B4F8}" type="presOf" srcId="{93623D87-0B98-4510-9C97-D6527820493F}" destId="{CD776757-4D04-4CC5-86E0-F541DAD9BCBD}" srcOrd="0" destOrd="0" presId="urn:microsoft.com/office/officeart/2005/8/layout/gear1"/>
    <dgm:cxn modelId="{40020113-759B-4C0F-B645-5CACBA8E056A}" type="presOf" srcId="{5C19B166-035A-41BB-B87E-4167FA378751}" destId="{4CECA1A8-0EB7-485B-B5C2-A05F3A17FD67}" srcOrd="0" destOrd="0" presId="urn:microsoft.com/office/officeart/2005/8/layout/gear1"/>
    <dgm:cxn modelId="{F1617445-24D0-4772-856E-102B564D9F3A}" srcId="{93623D87-0B98-4510-9C97-D6527820493F}" destId="{62442AD5-3C85-4DC0-943A-3F2250B9946D}" srcOrd="1" destOrd="0" parTransId="{2EAB344F-86E0-431E-966A-52BC87962CAF}" sibTransId="{5C19B166-035A-41BB-B87E-4167FA378751}"/>
    <dgm:cxn modelId="{38224500-9E80-4136-9FD3-0ACC49277384}" type="presOf" srcId="{E375CD85-7C99-48E9-A362-35E3124C209E}" destId="{C98C9987-54AF-4EA4-B1E5-2B45F578CD60}" srcOrd="2" destOrd="0" presId="urn:microsoft.com/office/officeart/2005/8/layout/gear1"/>
    <dgm:cxn modelId="{B8494500-35EA-4852-B0E4-2E07D905362D}" type="presOf" srcId="{DD6F85BF-7812-4856-B983-B03EEFA54672}" destId="{A3AE4BB4-7B26-4F32-9B51-035BBD60AFF6}" srcOrd="0" destOrd="0" presId="urn:microsoft.com/office/officeart/2005/8/layout/gear1"/>
    <dgm:cxn modelId="{8DC213A0-3526-4E4B-A619-EE066654D0F4}" type="presOf" srcId="{F8EB644A-198E-4252-BC84-AE0948C4AA4D}" destId="{E1B44533-91CA-48DD-A3B7-F44D4C3A2BC2}" srcOrd="0" destOrd="0" presId="urn:microsoft.com/office/officeart/2005/8/layout/gear1"/>
    <dgm:cxn modelId="{668CF7AE-A4B5-4F35-AFB1-7B7DCF0BF77C}" type="presOf" srcId="{5D8CA9D7-D3D6-49AA-80AE-88AD3C8F02E8}" destId="{B5D82D34-FD8A-454C-977A-6016D9C00B6F}" srcOrd="3" destOrd="0" presId="urn:microsoft.com/office/officeart/2005/8/layout/gear1"/>
    <dgm:cxn modelId="{7CC9F562-751D-4332-9102-2AFCBA446011}" type="presOf" srcId="{62442AD5-3C85-4DC0-943A-3F2250B9946D}" destId="{362679BE-6E29-45E9-86B5-104C0A8F63E5}" srcOrd="1" destOrd="0" presId="urn:microsoft.com/office/officeart/2005/8/layout/gear1"/>
    <dgm:cxn modelId="{6EDB75FE-0396-4C3F-B12A-58ADD01A14D0}" type="presOf" srcId="{5D8CA9D7-D3D6-49AA-80AE-88AD3C8F02E8}" destId="{8D4B3A7B-EE6F-46DC-82D4-9F8DA0389155}" srcOrd="2" destOrd="0" presId="urn:microsoft.com/office/officeart/2005/8/layout/gear1"/>
    <dgm:cxn modelId="{3E1E54FE-9879-4E5B-8444-79255F657FDB}" type="presParOf" srcId="{CD776757-4D04-4CC5-86E0-F541DAD9BCBD}" destId="{D2E1D03D-4D5A-4CCF-BCEF-E4905DE6D16E}" srcOrd="0" destOrd="0" presId="urn:microsoft.com/office/officeart/2005/8/layout/gear1"/>
    <dgm:cxn modelId="{C9E51BFC-7387-4116-BC8E-43361FE17365}" type="presParOf" srcId="{CD776757-4D04-4CC5-86E0-F541DAD9BCBD}" destId="{4495C1C3-98A7-42EA-B779-2781C2EFF1AC}" srcOrd="1" destOrd="0" presId="urn:microsoft.com/office/officeart/2005/8/layout/gear1"/>
    <dgm:cxn modelId="{AE1ACF1E-C282-4FB3-96C1-AD3E49E299C1}" type="presParOf" srcId="{CD776757-4D04-4CC5-86E0-F541DAD9BCBD}" destId="{C98C9987-54AF-4EA4-B1E5-2B45F578CD60}" srcOrd="2" destOrd="0" presId="urn:microsoft.com/office/officeart/2005/8/layout/gear1"/>
    <dgm:cxn modelId="{91DD5034-0ABE-4B14-8B37-890F9432D0B4}" type="presParOf" srcId="{CD776757-4D04-4CC5-86E0-F541DAD9BCBD}" destId="{C3E44E61-0FC2-48EC-93F5-738DF1E99803}" srcOrd="3" destOrd="0" presId="urn:microsoft.com/office/officeart/2005/8/layout/gear1"/>
    <dgm:cxn modelId="{41196DBC-09F6-4B68-A86E-588F1A771339}" type="presParOf" srcId="{CD776757-4D04-4CC5-86E0-F541DAD9BCBD}" destId="{362679BE-6E29-45E9-86B5-104C0A8F63E5}" srcOrd="4" destOrd="0" presId="urn:microsoft.com/office/officeart/2005/8/layout/gear1"/>
    <dgm:cxn modelId="{74158D74-768A-4407-9145-B88EBA483868}" type="presParOf" srcId="{CD776757-4D04-4CC5-86E0-F541DAD9BCBD}" destId="{D8303A36-AECB-4111-894A-C4C7B51E422E}" srcOrd="5" destOrd="0" presId="urn:microsoft.com/office/officeart/2005/8/layout/gear1"/>
    <dgm:cxn modelId="{E4FD2D97-CF97-481D-AC67-FFED9C4E9B9E}" type="presParOf" srcId="{CD776757-4D04-4CC5-86E0-F541DAD9BCBD}" destId="{2AF9D168-6D4E-437B-AF7C-0C8C4AFFA13D}" srcOrd="6" destOrd="0" presId="urn:microsoft.com/office/officeart/2005/8/layout/gear1"/>
    <dgm:cxn modelId="{E688F299-5D59-4199-A9F1-E58F2544BFC9}" type="presParOf" srcId="{CD776757-4D04-4CC5-86E0-F541DAD9BCBD}" destId="{88AE4290-E4E7-4862-8608-363A0D16C4FC}" srcOrd="7" destOrd="0" presId="urn:microsoft.com/office/officeart/2005/8/layout/gear1"/>
    <dgm:cxn modelId="{EC19AF0A-4ACC-4DB3-B75A-FF6645510A33}" type="presParOf" srcId="{CD776757-4D04-4CC5-86E0-F541DAD9BCBD}" destId="{8D4B3A7B-EE6F-46DC-82D4-9F8DA0389155}" srcOrd="8" destOrd="0" presId="urn:microsoft.com/office/officeart/2005/8/layout/gear1"/>
    <dgm:cxn modelId="{8D8A889B-EB81-48E1-A33B-35CF3533E6E8}" type="presParOf" srcId="{CD776757-4D04-4CC5-86E0-F541DAD9BCBD}" destId="{B5D82D34-FD8A-454C-977A-6016D9C00B6F}" srcOrd="9" destOrd="0" presId="urn:microsoft.com/office/officeart/2005/8/layout/gear1"/>
    <dgm:cxn modelId="{2281F75E-0561-4EA7-B1BD-EA05F453D7C8}" type="presParOf" srcId="{CD776757-4D04-4CC5-86E0-F541DAD9BCBD}" destId="{E1B44533-91CA-48DD-A3B7-F44D4C3A2BC2}" srcOrd="10" destOrd="0" presId="urn:microsoft.com/office/officeart/2005/8/layout/gear1"/>
    <dgm:cxn modelId="{392DC20F-53A1-48F8-9C70-1C1E420E7AB0}" type="presParOf" srcId="{CD776757-4D04-4CC5-86E0-F541DAD9BCBD}" destId="{4CECA1A8-0EB7-485B-B5C2-A05F3A17FD67}" srcOrd="11" destOrd="0" presId="urn:microsoft.com/office/officeart/2005/8/layout/gear1"/>
    <dgm:cxn modelId="{C866730A-9044-4EC4-8FBC-0B73D27F046A}" type="presParOf" srcId="{CD776757-4D04-4CC5-86E0-F541DAD9BCBD}" destId="{A3AE4BB4-7B26-4F32-9B51-035BBD60AFF6}" srcOrd="12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D33476-C166-4210-8FA7-4625740742AE}" type="pres">
      <dgm:prSet presAssocID="{62442AD5-3C85-4DC0-943A-3F2250B9946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11F5B9-3D49-4F10-A249-CF7A9A5B8058}" type="pres">
      <dgm:prSet presAssocID="{62442AD5-3C85-4DC0-943A-3F2250B9946D}" presName="gear1srcNode" presStyleLbl="node1" presStyleIdx="0" presStyleCnt="1"/>
      <dgm:spPr/>
      <dgm:t>
        <a:bodyPr/>
        <a:lstStyle/>
        <a:p>
          <a:endParaRPr lang="en-CA"/>
        </a:p>
      </dgm:t>
    </dgm:pt>
    <dgm:pt modelId="{EE948D5F-C47F-4BE1-BC03-58E605FF930B}" type="pres">
      <dgm:prSet presAssocID="{62442AD5-3C85-4DC0-943A-3F2250B9946D}" presName="gear1dstNode" presStyleLbl="node1" presStyleIdx="0" presStyleCnt="1"/>
      <dgm:spPr/>
      <dgm:t>
        <a:bodyPr/>
        <a:lstStyle/>
        <a:p>
          <a:endParaRPr lang="en-CA"/>
        </a:p>
      </dgm:t>
    </dgm:pt>
    <dgm:pt modelId="{F4A307DD-373C-4382-B5AB-B936E0E69145}" type="pres">
      <dgm:prSet presAssocID="{5C19B166-035A-41BB-B87E-4167FA378751}" presName="connector1" presStyleLbl="sibTrans2D1" presStyleIdx="0" presStyleCnt="1"/>
      <dgm:spPr/>
      <dgm:t>
        <a:bodyPr/>
        <a:lstStyle/>
        <a:p>
          <a:endParaRPr lang="en-CA"/>
        </a:p>
      </dgm:t>
    </dgm:pt>
  </dgm:ptLst>
  <dgm:cxnLst>
    <dgm:cxn modelId="{F1617445-24D0-4772-856E-102B564D9F3A}" srcId="{93623D87-0B98-4510-9C97-D6527820493F}" destId="{62442AD5-3C85-4DC0-943A-3F2250B9946D}" srcOrd="0" destOrd="0" parTransId="{2EAB344F-86E0-431E-966A-52BC87962CAF}" sibTransId="{5C19B166-035A-41BB-B87E-4167FA378751}"/>
    <dgm:cxn modelId="{D6AD4351-6567-4282-9A81-C1A933C5CB20}" type="presOf" srcId="{93623D87-0B98-4510-9C97-D6527820493F}" destId="{CD776757-4D04-4CC5-86E0-F541DAD9BCBD}" srcOrd="0" destOrd="0" presId="urn:microsoft.com/office/officeart/2005/8/layout/gear1"/>
    <dgm:cxn modelId="{8E11DE75-2FF0-469A-969F-6FE24A6BB100}" type="presOf" srcId="{5C19B166-035A-41BB-B87E-4167FA378751}" destId="{F4A307DD-373C-4382-B5AB-B936E0E69145}" srcOrd="0" destOrd="0" presId="urn:microsoft.com/office/officeart/2005/8/layout/gear1"/>
    <dgm:cxn modelId="{F3742293-C7D6-49DB-AE74-CACA2E0FD825}" type="presOf" srcId="{62442AD5-3C85-4DC0-943A-3F2250B9946D}" destId="{E611F5B9-3D49-4F10-A249-CF7A9A5B8058}" srcOrd="1" destOrd="0" presId="urn:microsoft.com/office/officeart/2005/8/layout/gear1"/>
    <dgm:cxn modelId="{32CC38FD-C251-4550-9CB4-D2FE1D5C594F}" type="presOf" srcId="{62442AD5-3C85-4DC0-943A-3F2250B9946D}" destId="{1AD33476-C166-4210-8FA7-4625740742AE}" srcOrd="0" destOrd="0" presId="urn:microsoft.com/office/officeart/2005/8/layout/gear1"/>
    <dgm:cxn modelId="{447F7B20-479D-4986-8AD7-DA1397A9A204}" type="presOf" srcId="{62442AD5-3C85-4DC0-943A-3F2250B9946D}" destId="{EE948D5F-C47F-4BE1-BC03-58E605FF930B}" srcOrd="2" destOrd="0" presId="urn:microsoft.com/office/officeart/2005/8/layout/gear1"/>
    <dgm:cxn modelId="{24009FB2-23FB-42CE-B373-22E15A559C61}" type="presParOf" srcId="{CD776757-4D04-4CC5-86E0-F541DAD9BCBD}" destId="{1AD33476-C166-4210-8FA7-4625740742AE}" srcOrd="0" destOrd="0" presId="urn:microsoft.com/office/officeart/2005/8/layout/gear1"/>
    <dgm:cxn modelId="{4A187370-4C92-4831-9E9D-D88AABA8575E}" type="presParOf" srcId="{CD776757-4D04-4CC5-86E0-F541DAD9BCBD}" destId="{E611F5B9-3D49-4F10-A249-CF7A9A5B8058}" srcOrd="1" destOrd="0" presId="urn:microsoft.com/office/officeart/2005/8/layout/gear1"/>
    <dgm:cxn modelId="{AF16B3C2-9834-41E9-87EE-B679EDFAC895}" type="presParOf" srcId="{CD776757-4D04-4CC5-86E0-F541DAD9BCBD}" destId="{EE948D5F-C47F-4BE1-BC03-58E605FF930B}" srcOrd="2" destOrd="0" presId="urn:microsoft.com/office/officeart/2005/8/layout/gear1"/>
    <dgm:cxn modelId="{D6996FC4-BAB0-405B-AC67-B38C4B741770}" type="presParOf" srcId="{CD776757-4D04-4CC5-86E0-F541DAD9BCBD}" destId="{F4A307DD-373C-4382-B5AB-B936E0E69145}" srcOrd="3" destOrd="0" presId="urn:microsoft.com/office/officeart/2005/8/layout/gear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623D87-0B98-4510-9C97-D6527820493F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62442AD5-3C85-4DC0-943A-3F2250B9946D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2EAB344F-86E0-431E-966A-52BC87962CAF}" type="parTrans" cxnId="{F1617445-24D0-4772-856E-102B564D9F3A}">
      <dgm:prSet/>
      <dgm:spPr/>
      <dgm:t>
        <a:bodyPr/>
        <a:lstStyle/>
        <a:p>
          <a:endParaRPr lang="en-CA"/>
        </a:p>
      </dgm:t>
    </dgm:pt>
    <dgm:pt modelId="{5C19B166-035A-41BB-B87E-4167FA378751}" type="sibTrans" cxnId="{F1617445-24D0-4772-856E-102B564D9F3A}">
      <dgm:prSet/>
      <dgm:spPr/>
      <dgm:t>
        <a:bodyPr/>
        <a:lstStyle/>
        <a:p>
          <a:endParaRPr lang="en-CA" dirty="0"/>
        </a:p>
      </dgm:t>
    </dgm:pt>
    <dgm:pt modelId="{5D8CA9D7-D3D6-49AA-80AE-88AD3C8F02E8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71EAD97D-1B80-4AC1-8463-41297ABD9E5D}" type="parTrans" cxnId="{1DD6913E-5708-4F65-B311-D935120A5C25}">
      <dgm:prSet/>
      <dgm:spPr/>
      <dgm:t>
        <a:bodyPr/>
        <a:lstStyle/>
        <a:p>
          <a:endParaRPr lang="en-CA"/>
        </a:p>
      </dgm:t>
    </dgm:pt>
    <dgm:pt modelId="{DD6F85BF-7812-4856-B983-B03EEFA54672}" type="sibTrans" cxnId="{1DD6913E-5708-4F65-B311-D935120A5C25}">
      <dgm:prSet/>
      <dgm:spPr/>
      <dgm:t>
        <a:bodyPr/>
        <a:lstStyle/>
        <a:p>
          <a:endParaRPr lang="en-CA" dirty="0"/>
        </a:p>
      </dgm:t>
    </dgm:pt>
    <dgm:pt modelId="{E375CD85-7C99-48E9-A362-35E3124C209E}">
      <dgm:prSet phldrT="[Text]"/>
      <dgm:spPr/>
      <dgm:t>
        <a:bodyPr/>
        <a:lstStyle/>
        <a:p>
          <a:endParaRPr lang="en-CA" dirty="0"/>
        </a:p>
      </dgm:t>
    </dgm:pt>
    <dgm:pt modelId="{199387A5-D859-47ED-A27B-6279E779EA64}" type="parTrans" cxnId="{DE9C7D94-0C86-43D7-8EC5-E039C35AC202}">
      <dgm:prSet/>
      <dgm:spPr/>
      <dgm:t>
        <a:bodyPr/>
        <a:lstStyle/>
        <a:p>
          <a:endParaRPr lang="en-CA"/>
        </a:p>
      </dgm:t>
    </dgm:pt>
    <dgm:pt modelId="{F8EB644A-198E-4252-BC84-AE0948C4AA4D}" type="sibTrans" cxnId="{DE9C7D94-0C86-43D7-8EC5-E039C35AC202}">
      <dgm:prSet/>
      <dgm:spPr/>
      <dgm:t>
        <a:bodyPr/>
        <a:lstStyle/>
        <a:p>
          <a:endParaRPr lang="en-CA" dirty="0"/>
        </a:p>
      </dgm:t>
    </dgm:pt>
    <dgm:pt modelId="{CD776757-4D04-4CC5-86E0-F541DAD9BCBD}" type="pres">
      <dgm:prSet presAssocID="{93623D87-0B98-4510-9C97-D65278204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E1D03D-4D5A-4CCF-BCEF-E4905DE6D16E}" type="pres">
      <dgm:prSet presAssocID="{E375CD85-7C99-48E9-A362-35E3124C209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95C1C3-98A7-42EA-B779-2781C2EFF1AC}" type="pres">
      <dgm:prSet presAssocID="{E375CD85-7C99-48E9-A362-35E3124C209E}" presName="gear1srcNode" presStyleLbl="node1" presStyleIdx="0" presStyleCnt="3"/>
      <dgm:spPr/>
      <dgm:t>
        <a:bodyPr/>
        <a:lstStyle/>
        <a:p>
          <a:endParaRPr lang="en-CA"/>
        </a:p>
      </dgm:t>
    </dgm:pt>
    <dgm:pt modelId="{C98C9987-54AF-4EA4-B1E5-2B45F578CD60}" type="pres">
      <dgm:prSet presAssocID="{E375CD85-7C99-48E9-A362-35E3124C209E}" presName="gear1dstNode" presStyleLbl="node1" presStyleIdx="0" presStyleCnt="3"/>
      <dgm:spPr/>
      <dgm:t>
        <a:bodyPr/>
        <a:lstStyle/>
        <a:p>
          <a:endParaRPr lang="en-CA"/>
        </a:p>
      </dgm:t>
    </dgm:pt>
    <dgm:pt modelId="{C3E44E61-0FC2-48EC-93F5-738DF1E99803}" type="pres">
      <dgm:prSet presAssocID="{62442AD5-3C85-4DC0-943A-3F2250B994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679BE-6E29-45E9-86B5-104C0A8F63E5}" type="pres">
      <dgm:prSet presAssocID="{62442AD5-3C85-4DC0-943A-3F2250B9946D}" presName="gear2srcNode" presStyleLbl="node1" presStyleIdx="1" presStyleCnt="3"/>
      <dgm:spPr/>
      <dgm:t>
        <a:bodyPr/>
        <a:lstStyle/>
        <a:p>
          <a:endParaRPr lang="en-CA"/>
        </a:p>
      </dgm:t>
    </dgm:pt>
    <dgm:pt modelId="{D8303A36-AECB-4111-894A-C4C7B51E422E}" type="pres">
      <dgm:prSet presAssocID="{62442AD5-3C85-4DC0-943A-3F2250B9946D}" presName="gear2dstNode" presStyleLbl="node1" presStyleIdx="1" presStyleCnt="3"/>
      <dgm:spPr/>
      <dgm:t>
        <a:bodyPr/>
        <a:lstStyle/>
        <a:p>
          <a:endParaRPr lang="en-CA"/>
        </a:p>
      </dgm:t>
    </dgm:pt>
    <dgm:pt modelId="{2AF9D168-6D4E-437B-AF7C-0C8C4AFFA13D}" type="pres">
      <dgm:prSet presAssocID="{5D8CA9D7-D3D6-49AA-80AE-88AD3C8F02E8}" presName="gear3" presStyleLbl="node1" presStyleIdx="2" presStyleCnt="3"/>
      <dgm:spPr/>
      <dgm:t>
        <a:bodyPr/>
        <a:lstStyle/>
        <a:p>
          <a:endParaRPr lang="en-CA"/>
        </a:p>
      </dgm:t>
    </dgm:pt>
    <dgm:pt modelId="{88AE4290-E4E7-4862-8608-363A0D16C4FC}" type="pres">
      <dgm:prSet presAssocID="{5D8CA9D7-D3D6-49AA-80AE-88AD3C8F02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4B3A7B-EE6F-46DC-82D4-9F8DA0389155}" type="pres">
      <dgm:prSet presAssocID="{5D8CA9D7-D3D6-49AA-80AE-88AD3C8F02E8}" presName="gear3srcNode" presStyleLbl="node1" presStyleIdx="2" presStyleCnt="3"/>
      <dgm:spPr/>
      <dgm:t>
        <a:bodyPr/>
        <a:lstStyle/>
        <a:p>
          <a:endParaRPr lang="en-CA"/>
        </a:p>
      </dgm:t>
    </dgm:pt>
    <dgm:pt modelId="{B5D82D34-FD8A-454C-977A-6016D9C00B6F}" type="pres">
      <dgm:prSet presAssocID="{5D8CA9D7-D3D6-49AA-80AE-88AD3C8F02E8}" presName="gear3dstNode" presStyleLbl="node1" presStyleIdx="2" presStyleCnt="3"/>
      <dgm:spPr/>
      <dgm:t>
        <a:bodyPr/>
        <a:lstStyle/>
        <a:p>
          <a:endParaRPr lang="en-CA"/>
        </a:p>
      </dgm:t>
    </dgm:pt>
    <dgm:pt modelId="{E1B44533-91CA-48DD-A3B7-F44D4C3A2BC2}" type="pres">
      <dgm:prSet presAssocID="{F8EB644A-198E-4252-BC84-AE0948C4AA4D}" presName="connector1" presStyleLbl="sibTrans2D1" presStyleIdx="0" presStyleCnt="3"/>
      <dgm:spPr/>
      <dgm:t>
        <a:bodyPr/>
        <a:lstStyle/>
        <a:p>
          <a:endParaRPr lang="en-CA"/>
        </a:p>
      </dgm:t>
    </dgm:pt>
    <dgm:pt modelId="{4CECA1A8-0EB7-485B-B5C2-A05F3A17FD67}" type="pres">
      <dgm:prSet presAssocID="{5C19B166-035A-41BB-B87E-4167FA378751}" presName="connector2" presStyleLbl="sibTrans2D1" presStyleIdx="1" presStyleCnt="3"/>
      <dgm:spPr/>
      <dgm:t>
        <a:bodyPr/>
        <a:lstStyle/>
        <a:p>
          <a:endParaRPr lang="en-CA"/>
        </a:p>
      </dgm:t>
    </dgm:pt>
    <dgm:pt modelId="{A3AE4BB4-7B26-4F32-9B51-035BBD60AFF6}" type="pres">
      <dgm:prSet presAssocID="{DD6F85BF-7812-4856-B983-B03EEFA54672}" presName="connector3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DDAF932C-858A-4725-BCC2-130A5FAD67C1}" type="presOf" srcId="{5D8CA9D7-D3D6-49AA-80AE-88AD3C8F02E8}" destId="{88AE4290-E4E7-4862-8608-363A0D16C4FC}" srcOrd="1" destOrd="0" presId="urn:microsoft.com/office/officeart/2005/8/layout/gear1"/>
    <dgm:cxn modelId="{74B9ED9E-BD46-4077-A1F4-21FC5F20E70F}" type="presOf" srcId="{E375CD85-7C99-48E9-A362-35E3124C209E}" destId="{C98C9987-54AF-4EA4-B1E5-2B45F578CD60}" srcOrd="2" destOrd="0" presId="urn:microsoft.com/office/officeart/2005/8/layout/gear1"/>
    <dgm:cxn modelId="{1DD6913E-5708-4F65-B311-D935120A5C25}" srcId="{93623D87-0B98-4510-9C97-D6527820493F}" destId="{5D8CA9D7-D3D6-49AA-80AE-88AD3C8F02E8}" srcOrd="2" destOrd="0" parTransId="{71EAD97D-1B80-4AC1-8463-41297ABD9E5D}" sibTransId="{DD6F85BF-7812-4856-B983-B03EEFA54672}"/>
    <dgm:cxn modelId="{DE9C7D94-0C86-43D7-8EC5-E039C35AC202}" srcId="{93623D87-0B98-4510-9C97-D6527820493F}" destId="{E375CD85-7C99-48E9-A362-35E3124C209E}" srcOrd="0" destOrd="0" parTransId="{199387A5-D859-47ED-A27B-6279E779EA64}" sibTransId="{F8EB644A-198E-4252-BC84-AE0948C4AA4D}"/>
    <dgm:cxn modelId="{DFFBBDF3-5FBF-4D09-90F2-7FCCF8D80C1E}" type="presOf" srcId="{5D8CA9D7-D3D6-49AA-80AE-88AD3C8F02E8}" destId="{B5D82D34-FD8A-454C-977A-6016D9C00B6F}" srcOrd="3" destOrd="0" presId="urn:microsoft.com/office/officeart/2005/8/layout/gear1"/>
    <dgm:cxn modelId="{872015DD-80CD-47FF-BD1F-2201CEE40F80}" type="presOf" srcId="{93623D87-0B98-4510-9C97-D6527820493F}" destId="{CD776757-4D04-4CC5-86E0-F541DAD9BCBD}" srcOrd="0" destOrd="0" presId="urn:microsoft.com/office/officeart/2005/8/layout/gear1"/>
    <dgm:cxn modelId="{1FD20F12-3AEA-4075-9637-FABEFFC159FA}" type="presOf" srcId="{F8EB644A-198E-4252-BC84-AE0948C4AA4D}" destId="{E1B44533-91CA-48DD-A3B7-F44D4C3A2BC2}" srcOrd="0" destOrd="0" presId="urn:microsoft.com/office/officeart/2005/8/layout/gear1"/>
    <dgm:cxn modelId="{3AD94665-7E20-4231-916C-3477FC0596E1}" type="presOf" srcId="{E375CD85-7C99-48E9-A362-35E3124C209E}" destId="{4495C1C3-98A7-42EA-B779-2781C2EFF1AC}" srcOrd="1" destOrd="0" presId="urn:microsoft.com/office/officeart/2005/8/layout/gear1"/>
    <dgm:cxn modelId="{6808C189-5955-491A-9F76-82FD3993C35D}" type="presOf" srcId="{5D8CA9D7-D3D6-49AA-80AE-88AD3C8F02E8}" destId="{2AF9D168-6D4E-437B-AF7C-0C8C4AFFA13D}" srcOrd="0" destOrd="0" presId="urn:microsoft.com/office/officeart/2005/8/layout/gear1"/>
    <dgm:cxn modelId="{6E948DD6-206B-4D31-923F-47CBBD4CCC32}" type="presOf" srcId="{62442AD5-3C85-4DC0-943A-3F2250B9946D}" destId="{362679BE-6E29-45E9-86B5-104C0A8F63E5}" srcOrd="1" destOrd="0" presId="urn:microsoft.com/office/officeart/2005/8/layout/gear1"/>
    <dgm:cxn modelId="{F1617445-24D0-4772-856E-102B564D9F3A}" srcId="{93623D87-0B98-4510-9C97-D6527820493F}" destId="{62442AD5-3C85-4DC0-943A-3F2250B9946D}" srcOrd="1" destOrd="0" parTransId="{2EAB344F-86E0-431E-966A-52BC87962CAF}" sibTransId="{5C19B166-035A-41BB-B87E-4167FA378751}"/>
    <dgm:cxn modelId="{0D924973-1460-4AB7-A413-631A4CF51D85}" type="presOf" srcId="{62442AD5-3C85-4DC0-943A-3F2250B9946D}" destId="{D8303A36-AECB-4111-894A-C4C7B51E422E}" srcOrd="2" destOrd="0" presId="urn:microsoft.com/office/officeart/2005/8/layout/gear1"/>
    <dgm:cxn modelId="{94A03F14-5E09-4FBA-A00A-A3981E8BE0AF}" type="presOf" srcId="{5C19B166-035A-41BB-B87E-4167FA378751}" destId="{4CECA1A8-0EB7-485B-B5C2-A05F3A17FD67}" srcOrd="0" destOrd="0" presId="urn:microsoft.com/office/officeart/2005/8/layout/gear1"/>
    <dgm:cxn modelId="{771863C2-F101-44EF-9F4D-5E9B82982875}" type="presOf" srcId="{5D8CA9D7-D3D6-49AA-80AE-88AD3C8F02E8}" destId="{8D4B3A7B-EE6F-46DC-82D4-9F8DA0389155}" srcOrd="2" destOrd="0" presId="urn:microsoft.com/office/officeart/2005/8/layout/gear1"/>
    <dgm:cxn modelId="{E16E16DE-A67F-4C43-86D6-F56060F00FD8}" type="presOf" srcId="{DD6F85BF-7812-4856-B983-B03EEFA54672}" destId="{A3AE4BB4-7B26-4F32-9B51-035BBD60AFF6}" srcOrd="0" destOrd="0" presId="urn:microsoft.com/office/officeart/2005/8/layout/gear1"/>
    <dgm:cxn modelId="{9A61FDB9-BA31-459E-840B-23A00FB8BC2E}" type="presOf" srcId="{E375CD85-7C99-48E9-A362-35E3124C209E}" destId="{D2E1D03D-4D5A-4CCF-BCEF-E4905DE6D16E}" srcOrd="0" destOrd="0" presId="urn:microsoft.com/office/officeart/2005/8/layout/gear1"/>
    <dgm:cxn modelId="{D372D04B-49E5-48A8-8980-E47A2A51B84D}" type="presOf" srcId="{62442AD5-3C85-4DC0-943A-3F2250B9946D}" destId="{C3E44E61-0FC2-48EC-93F5-738DF1E99803}" srcOrd="0" destOrd="0" presId="urn:microsoft.com/office/officeart/2005/8/layout/gear1"/>
    <dgm:cxn modelId="{CABD2241-ADAC-406D-B497-9A9BB8547DF5}" type="presParOf" srcId="{CD776757-4D04-4CC5-86E0-F541DAD9BCBD}" destId="{D2E1D03D-4D5A-4CCF-BCEF-E4905DE6D16E}" srcOrd="0" destOrd="0" presId="urn:microsoft.com/office/officeart/2005/8/layout/gear1"/>
    <dgm:cxn modelId="{35DD57E6-BC19-4709-A5D2-8F436B4C195C}" type="presParOf" srcId="{CD776757-4D04-4CC5-86E0-F541DAD9BCBD}" destId="{4495C1C3-98A7-42EA-B779-2781C2EFF1AC}" srcOrd="1" destOrd="0" presId="urn:microsoft.com/office/officeart/2005/8/layout/gear1"/>
    <dgm:cxn modelId="{2F89898D-3AF3-4F17-A2F1-7D06761A1EFE}" type="presParOf" srcId="{CD776757-4D04-4CC5-86E0-F541DAD9BCBD}" destId="{C98C9987-54AF-4EA4-B1E5-2B45F578CD60}" srcOrd="2" destOrd="0" presId="urn:microsoft.com/office/officeart/2005/8/layout/gear1"/>
    <dgm:cxn modelId="{BAC59BED-3138-44AD-A7E3-0E9019097F99}" type="presParOf" srcId="{CD776757-4D04-4CC5-86E0-F541DAD9BCBD}" destId="{C3E44E61-0FC2-48EC-93F5-738DF1E99803}" srcOrd="3" destOrd="0" presId="urn:microsoft.com/office/officeart/2005/8/layout/gear1"/>
    <dgm:cxn modelId="{27709520-AB45-4377-A09F-AE8A3BC0011E}" type="presParOf" srcId="{CD776757-4D04-4CC5-86E0-F541DAD9BCBD}" destId="{362679BE-6E29-45E9-86B5-104C0A8F63E5}" srcOrd="4" destOrd="0" presId="urn:microsoft.com/office/officeart/2005/8/layout/gear1"/>
    <dgm:cxn modelId="{50D6D75B-1FBF-4E92-A013-87D1EA890DC4}" type="presParOf" srcId="{CD776757-4D04-4CC5-86E0-F541DAD9BCBD}" destId="{D8303A36-AECB-4111-894A-C4C7B51E422E}" srcOrd="5" destOrd="0" presId="urn:microsoft.com/office/officeart/2005/8/layout/gear1"/>
    <dgm:cxn modelId="{DE4916B0-5DCC-4732-AEDC-62D6A5056058}" type="presParOf" srcId="{CD776757-4D04-4CC5-86E0-F541DAD9BCBD}" destId="{2AF9D168-6D4E-437B-AF7C-0C8C4AFFA13D}" srcOrd="6" destOrd="0" presId="urn:microsoft.com/office/officeart/2005/8/layout/gear1"/>
    <dgm:cxn modelId="{2BABF726-B565-439A-8A67-C6BAE0F2D3D4}" type="presParOf" srcId="{CD776757-4D04-4CC5-86E0-F541DAD9BCBD}" destId="{88AE4290-E4E7-4862-8608-363A0D16C4FC}" srcOrd="7" destOrd="0" presId="urn:microsoft.com/office/officeart/2005/8/layout/gear1"/>
    <dgm:cxn modelId="{5A282A1E-8475-4FEC-BB88-7B14ECFFE882}" type="presParOf" srcId="{CD776757-4D04-4CC5-86E0-F541DAD9BCBD}" destId="{8D4B3A7B-EE6F-46DC-82D4-9F8DA0389155}" srcOrd="8" destOrd="0" presId="urn:microsoft.com/office/officeart/2005/8/layout/gear1"/>
    <dgm:cxn modelId="{697DD4A8-C22F-4EB9-A7C1-D6E5D2C457D4}" type="presParOf" srcId="{CD776757-4D04-4CC5-86E0-F541DAD9BCBD}" destId="{B5D82D34-FD8A-454C-977A-6016D9C00B6F}" srcOrd="9" destOrd="0" presId="urn:microsoft.com/office/officeart/2005/8/layout/gear1"/>
    <dgm:cxn modelId="{18A11076-D16B-4878-B29F-D229F0E7301E}" type="presParOf" srcId="{CD776757-4D04-4CC5-86E0-F541DAD9BCBD}" destId="{E1B44533-91CA-48DD-A3B7-F44D4C3A2BC2}" srcOrd="10" destOrd="0" presId="urn:microsoft.com/office/officeart/2005/8/layout/gear1"/>
    <dgm:cxn modelId="{499C6332-2598-427E-BCEB-65BB15408381}" type="presParOf" srcId="{CD776757-4D04-4CC5-86E0-F541DAD9BCBD}" destId="{4CECA1A8-0EB7-485B-B5C2-A05F3A17FD67}" srcOrd="11" destOrd="0" presId="urn:microsoft.com/office/officeart/2005/8/layout/gear1"/>
    <dgm:cxn modelId="{B8A461CF-DBFE-4E3D-87F2-FE31AF32D9D7}" type="presParOf" srcId="{CD776757-4D04-4CC5-86E0-F541DAD9BCBD}" destId="{A3AE4BB4-7B26-4F32-9B51-035BBD60AFF6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1FA4A-9D21-4B0A-9EE3-4801FD402532}" type="datetimeFigureOut">
              <a:rPr lang="en-US" smtClean="0"/>
              <a:pPr/>
              <a:t>3/4/2009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13F0-FD5F-46D0-B8E7-EA1EDE09CC4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2494FD8-C90C-4BD1-85FF-3EC64554C723}" type="datetimeFigureOut">
              <a:rPr lang="en-US" smtClean="0"/>
              <a:pPr/>
              <a:t>3/4/2009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7E27E98-08A1-4EC9-BEEE-10E80F7BC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7E98-08A1-4EC9-BEEE-10E80F7BC77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3337560"/>
            <a:ext cx="6480048" cy="2377440"/>
          </a:xfrm>
        </p:spPr>
        <p:txBody>
          <a:bodyPr rIns="45720" anchor="t"/>
          <a:lstStyle>
            <a:lvl1pPr algn="r">
              <a:defRPr sz="4000">
                <a:effectLst>
                  <a:outerShdw blurRad="50800" dist="38100" dir="5400000" algn="tl" rotWithShape="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25552" y="1587016"/>
            <a:ext cx="6480048" cy="1752600"/>
          </a:xfrm>
        </p:spPr>
        <p:txBody>
          <a:bodyPr tIns="0" rIns="45720" bIns="0" anchor="b"/>
          <a:lstStyle>
            <a:lvl1pPr marL="0" indent="0" algn="r">
              <a:buNone/>
              <a:defRPr sz="2300">
                <a:solidFill>
                  <a:schemeClr val="accent1">
                    <a:tint val="100000"/>
                    <a:satMod val="180000"/>
                  </a:schemeClr>
                </a:solidFill>
                <a:effectLst>
                  <a:outerShdw blurRad="50800" dist="38100" dir="54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809DA584-46BA-4741-86BD-C399764242A2}" type="datetime8">
              <a:rPr lang="en-US" sz="1100" b="1" smtClean="0"/>
              <a:pPr/>
              <a:t>3/4/2009 7:53 AM</a:t>
            </a:fld>
            <a:endParaRPr lang="en-US" sz="10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/>
            </a:lvl1pPr>
          </a:lstStyle>
          <a:p>
            <a:pPr algn="ctr"/>
            <a:endParaRPr lang="en-US" sz="11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3/4/2009 7:53 AM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1ACA1A9-5D0D-4912-8B92-F352DF3654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971675"/>
          </a:xfrm>
        </p:spPr>
        <p:txBody>
          <a:bodyPr tIns="0" bIns="0" anchor="t"/>
          <a:lstStyle>
            <a:lvl1pPr algn="r">
              <a:buNone/>
              <a:defRPr sz="42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6629400" cy="1066688"/>
          </a:xfrm>
        </p:spPr>
        <p:txBody>
          <a:bodyPr lIns="45720" tIns="0" rIns="45720" bIns="0" anchor="b"/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3/4/2009 7:53 AM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anchor="ctr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3/4/2009 7:53 AM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639762"/>
          </a:xfrm>
        </p:spPr>
        <p:txBody>
          <a:bodyPr anchor="t"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5486400"/>
            <a:ext cx="4041775" cy="639762"/>
          </a:xfrm>
        </p:spPr>
        <p:txBody>
          <a:bodyPr anchor="t"/>
          <a:lstStyle>
            <a:lvl1pPr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3/4/2009 7:53 AM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3/4/2009 7:53 AM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56"/>
            <a:ext cx="3200400" cy="903288"/>
          </a:xfrm>
        </p:spPr>
        <p:txBody>
          <a:bodyPr anchor="b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8648" y="1447800"/>
            <a:ext cx="4206240" cy="4206240"/>
          </a:xfrm>
          <a:prstGeom prst="ellipse">
            <a:avLst/>
          </a:prstGeom>
          <a:solidFill>
            <a:schemeClr val="bg2">
              <a:shade val="50000"/>
            </a:schemeClr>
          </a:solidFill>
          <a:ln w="9525" cap="flat">
            <a:solidFill>
              <a:schemeClr val="accent1"/>
            </a:solidFill>
            <a:miter lim="800000"/>
          </a:ln>
          <a:effectLst/>
        </p:spPr>
        <p:txBody>
          <a:bodyPr/>
          <a:lstStyle>
            <a:lvl1pPr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2133600" cy="4800600"/>
          </a:xfrm>
        </p:spPr>
        <p:txBody>
          <a:bodyPr lIns="45720" rIns="45720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584-46BA-4741-86BD-C399764242A2}" type="datetime8">
              <a:rPr lang="en-US" smtClean="0"/>
              <a:pPr/>
              <a:t>3/4/2009 7:53 AM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algn="r" defTabSz="914400" rtl="0" eaLnBrk="1" latinLnBrk="0" hangingPunct="1">
              <a:defRPr lang="en-US" sz="1800" b="1" kern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CA1A9-5D0D-4912-8B92-F352DF3654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6" name="Shape 15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914" y="9"/>
              </a:cxn>
              <a:cxn ang="0">
                <a:pos x="1914" y="4329"/>
              </a:cxn>
              <a:cxn ang="0">
                <a:pos x="204" y="4327"/>
              </a:cxn>
              <a:cxn ang="0">
                <a:pos x="0" y="0"/>
              </a:cxn>
              <a:cxn ang="0">
                <a:pos x="1914" y="9"/>
              </a:cxn>
            </a:cxnLst>
            <a:rect l="0" t="0" r="0" b="0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320" y="1782"/>
                  <a:pt x="0" y="0"/>
                </a:cubicBezTo>
                <a:lnTo>
                  <a:pt x="1914" y="9"/>
                </a:lnTo>
                <a:close/>
              </a:path>
            </a:pathLst>
          </a:custGeom>
          <a:noFill/>
        </p:spPr>
        <p:txBody>
          <a:bodyPr vert="horz" lIns="0" tIns="0" rIns="0" bIns="0" anchor="b"/>
          <a:lstStyle/>
          <a:p>
            <a:pPr marL="0" algn="r" defTabSz="914400" rtl="0" eaLnBrk="1" latinLnBrk="0" hangingPunct="1"/>
            <a:endParaRPr lang="en-US" sz="1400" b="1" kern="1200" dirty="0">
              <a:solidFill>
                <a:schemeClr val="tx2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r>
              <a:rPr lang="en-US" dirty="0" smtClean="0"/>
              <a:t>Ninth level	</a:t>
            </a:r>
          </a:p>
          <a:p>
            <a:pPr lvl="6"/>
            <a:endParaRPr lang="en-US" dirty="0" smtClean="0"/>
          </a:p>
          <a:p>
            <a:pPr lvl="6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>
              <a:defRPr sz="14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9DA584-46BA-4741-86BD-C399764242A2}" type="datetime8">
              <a:rPr lang="en-US" sz="1400" b="1" smtClean="0"/>
              <a:pPr/>
              <a:t>3/4/2009 7:53 AM</a:t>
            </a:fld>
            <a:endParaRPr lang="en-US" sz="14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>
              <a:defRPr sz="14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endParaRPr lang="en-US" sz="1400" b="1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422064"/>
            <a:ext cx="762000" cy="36512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algn="r">
              <a:defRPr sz="1800" b="1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ACA1A9-5D0D-4912-8B92-F352DF3654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latinLnBrk="0">
        <a:spcBef>
          <a:spcPct val="0"/>
        </a:spcBef>
        <a:buNone/>
        <a:defRPr lang="en-US" sz="4000" b="1" kern="120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60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420624" indent="-384048" algn="l" rtl="0" latinLnBrk="0">
        <a:spcBef>
          <a:spcPct val="20000"/>
        </a:spcBef>
        <a:buClr>
          <a:schemeClr val="accent1"/>
        </a:buClr>
        <a:buSzPct val="80000"/>
        <a:buFont typeface="Wingdings 2"/>
        <a:buChar char=""/>
        <a:defRPr lang="en-US" sz="3000" b="1" kern="120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1pPr>
      <a:lvl2pPr marL="722376" indent="-274320" algn="l" rtl="0" latinLnBrk="0">
        <a:spcBef>
          <a:spcPct val="20000"/>
        </a:spcBef>
        <a:buClr>
          <a:schemeClr val="accent1"/>
        </a:buClr>
        <a:buSzPct val="90000"/>
        <a:buFont typeface="Wingdings 2"/>
        <a:buChar char=""/>
        <a:defRPr lang="en-US" sz="2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2pPr>
      <a:lvl3pPr marL="1005840" indent="-256032" algn="l" rtl="0" latinLnBrk="0">
        <a:spcBef>
          <a:spcPct val="20000"/>
        </a:spcBef>
        <a:buClr>
          <a:schemeClr val="accent2"/>
        </a:buClr>
        <a:buSzPct val="85000"/>
        <a:buFont typeface="Arial"/>
        <a:buChar char="○"/>
        <a:defRPr lang="en-US" sz="24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3pPr>
      <a:lvl4pPr marL="1280160" indent="-237744" algn="l" rtl="0" latinLnBrk="0">
        <a:spcBef>
          <a:spcPct val="20000"/>
        </a:spcBef>
        <a:buClr>
          <a:schemeClr val="accent3"/>
        </a:buClr>
        <a:buSzPct val="90000"/>
        <a:buFont typeface="Wingdings 2"/>
        <a:buChar char=""/>
        <a:defRPr lang="en-US" sz="20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4pPr>
      <a:lvl5pPr marL="1490472" indent="-182880" algn="l" rtl="0" latinLnBrk="0">
        <a:spcBef>
          <a:spcPct val="20000"/>
        </a:spcBef>
        <a:buClr>
          <a:schemeClr val="accent4"/>
        </a:buClr>
        <a:buSzPct val="100000"/>
        <a:buFont typeface="Arial"/>
        <a:buChar char="-"/>
        <a:defRPr lang="en-US" sz="20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5pPr>
      <a:lvl6pPr marL="1700784" indent="-182880" algn="l" rtl="0" latinLnBrk="0">
        <a:spcBef>
          <a:spcPct val="20000"/>
        </a:spcBef>
        <a:buClr>
          <a:schemeClr val="accent5"/>
        </a:buClr>
        <a:buFont typeface="Arial"/>
        <a:buChar char="-"/>
        <a:defRPr lang="en-US" sz="2000" b="1" kern="1200" baseline="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6pPr>
      <a:lvl7pPr marL="1920240" indent="-182880" algn="l" rtl="0" latinLnBrk="0">
        <a:spcBef>
          <a:spcPct val="20000"/>
        </a:spcBef>
        <a:buClr>
          <a:schemeClr val="accent6"/>
        </a:buClr>
        <a:buSzPct val="100000"/>
        <a:buFont typeface="Arial"/>
        <a:buChar char="▪"/>
        <a:defRPr lang="en-US" sz="1800" b="1" kern="1200" baseline="0" dirty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7pPr>
      <a:lvl8pPr marL="2139696" indent="-182880" algn="l" rtl="0" latinLnBrk="0">
        <a:spcBef>
          <a:spcPct val="20000"/>
        </a:spcBef>
        <a:buClr>
          <a:schemeClr val="accent6"/>
        </a:buClr>
        <a:buFont typeface="Arial"/>
        <a:buChar char="▪"/>
        <a:defRPr lang="en-US" sz="1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8pPr>
      <a:lvl9pPr marL="2331720" indent="-182880" algn="l" rtl="0" latinLnBrk="0">
        <a:spcBef>
          <a:spcPct val="20000"/>
        </a:spcBef>
        <a:buClr>
          <a:schemeClr val="accent6"/>
        </a:buClr>
        <a:buFont typeface="Arial"/>
        <a:buChar char="▪"/>
        <a:defRPr lang="en-US" sz="1600" b="1" kern="1200" dirty="0" smtClean="0">
          <a:ln w="127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800" dist="50800" dir="13500000">
              <a:srgbClr val="000000">
                <a:alpha val="45000"/>
              </a:srgbClr>
            </a:innerShdw>
          </a:effectLst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Layout" Target="../diagrams/layout4.xml"/><Relationship Id="rId11" Type="http://schemas.openxmlformats.org/officeDocument/2006/relationships/diagramQuickStyle" Target="../diagrams/quickStyle5.xml"/><Relationship Id="rId5" Type="http://schemas.openxmlformats.org/officeDocument/2006/relationships/diagramData" Target="../diagrams/data4.xml"/><Relationship Id="rId10" Type="http://schemas.openxmlformats.org/officeDocument/2006/relationships/diagramLayout" Target="../diagrams/layout5.xml"/><Relationship Id="rId4" Type="http://schemas.openxmlformats.org/officeDocument/2006/relationships/image" Target="../media/image1.png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1.png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-117965" y="3694131"/>
            <a:ext cx="6480175" cy="2378075"/>
          </a:xfrm>
        </p:spPr>
        <p:txBody>
          <a:bodyPr>
            <a:noAutofit/>
          </a:bodyPr>
          <a:lstStyle/>
          <a:p>
            <a:r>
              <a:rPr smtClean="0"/>
              <a:t>Dependent Advice</a:t>
            </a:r>
            <a:br>
              <a:rPr smtClean="0"/>
            </a:br>
            <a:r>
              <a:rPr sz="2800" smtClean="0"/>
              <a:t>A General Approach to</a:t>
            </a:r>
            <a:br>
              <a:rPr sz="2800" smtClean="0"/>
            </a:br>
            <a:r>
              <a:rPr sz="2800" smtClean="0"/>
              <a:t>Optimizing History-based Aspects</a:t>
            </a:r>
            <a:endParaRPr sz="2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914" y="1643050"/>
          <a:ext cx="8215370" cy="151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78"/>
                <a:gridCol w="2428892"/>
              </a:tblGrid>
              <a:tr h="50006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McGill University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Eric </a:t>
                      </a:r>
                      <a:r>
                        <a:rPr lang="en-US" sz="2800" b="1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Bodden</a:t>
                      </a:r>
                      <a:endParaRPr lang="en-US" sz="2800" b="1" dirty="0" smtClean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54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066"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 w="12700">
                            <a:solidFill>
                              <a:srgbClr val="6EA0B0">
                                <a:shade val="2500"/>
                                <a:alpha val="6500"/>
                              </a:srgb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University of Illinois at Urbana Champaign</a:t>
                      </a:r>
                      <a:endParaRPr lang="en-US" sz="2000" dirty="0" smtClean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Feng</a:t>
                      </a:r>
                      <a:r>
                        <a:rPr lang="en-US" sz="2400" b="1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 Chen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Grigore</a:t>
                      </a:r>
                      <a:r>
                        <a:rPr lang="en-US" sz="2400" b="1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</a:rPr>
                        <a:t>Roşu</a:t>
                      </a:r>
                      <a:endParaRPr lang="en-US" sz="2400" b="1" dirty="0" smtClean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54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3313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Analyzing history-based aspects?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sz="1400" smtClean="0"/>
              <a:t>/* Monitor aspect for HasNext+*/</a:t>
            </a:r>
          </a:p>
          <a:p>
            <a:pPr>
              <a:buNone/>
            </a:pPr>
            <a:r>
              <a:rPr sz="1400" smtClean="0"/>
              <a:t>import java.util.*;</a:t>
            </a:r>
          </a:p>
          <a:p>
            <a:pPr>
              <a:buNone/>
            </a:pPr>
            <a:r>
              <a:rPr sz="1400" smtClean="0"/>
              <a:t>import org.apache.commons.collections.map.*;</a:t>
            </a:r>
          </a:p>
          <a:p>
            <a:pPr>
              <a:buNone/>
            </a:pPr>
            <a:r>
              <a:rPr sz="1400" smtClean="0"/>
              <a:t>class HasNextMonitorPM {</a:t>
            </a:r>
          </a:p>
          <a:p>
            <a:pPr>
              <a:buNone/>
            </a:pPr>
            <a:r>
              <a:rPr sz="1400" smtClean="0"/>
              <a:t>	Vector monitorList = new Vector();</a:t>
            </a:r>
          </a:p>
          <a:p>
            <a:pPr>
              <a:buNone/>
            </a:pPr>
            <a:r>
              <a:rPr sz="1400" smtClean="0"/>
              <a:t>	synchronized public void hasNext(Iterator i) {</a:t>
            </a:r>
          </a:p>
          <a:p>
            <a:pPr>
              <a:buNone/>
            </a:pPr>
            <a:r>
              <a:rPr sz="1400" smtClean="0"/>
              <a:t>		HashSet monitorSet = new HashSet();</a:t>
            </a:r>
          </a:p>
          <a:p>
            <a:pPr>
              <a:buNone/>
            </a:pPr>
            <a:r>
              <a:rPr sz="1400" smtClean="0"/>
              <a:t>		Iterator it = monitorList.iterator();</a:t>
            </a:r>
          </a:p>
          <a:p>
            <a:pPr>
              <a:buNone/>
            </a:pPr>
            <a:r>
              <a:rPr sz="1400" smtClean="0"/>
              <a:t>		while (it.hasNext()){</a:t>
            </a:r>
          </a:p>
          <a:p>
            <a:pPr>
              <a:buNone/>
            </a:pPr>
            <a:r>
              <a:rPr sz="1400" smtClean="0"/>
              <a:t>			HasNextMonitor monitor = (HasNextMonitor)it.next();</a:t>
            </a:r>
          </a:p>
          <a:p>
            <a:pPr>
              <a:buNone/>
            </a:pPr>
            <a:r>
              <a:rPr sz="1400" smtClean="0"/>
              <a:t>			monitor.hasNext(i);</a:t>
            </a:r>
          </a:p>
          <a:p>
            <a:pPr>
              <a:buNone/>
            </a:pPr>
            <a:r>
              <a:rPr sz="1400" smtClean="0"/>
              <a:t>			if (monitorSet.contains(monitor) || monitor.failed())</a:t>
            </a:r>
          </a:p>
          <a:p>
            <a:pPr>
              <a:buNone/>
            </a:pPr>
            <a:r>
              <a:rPr sz="1400" smtClean="0"/>
              <a:t>			it.remove();</a:t>
            </a:r>
          </a:p>
          <a:p>
            <a:pPr>
              <a:buNone/>
            </a:pPr>
            <a:r>
              <a:rPr sz="1400" smtClean="0"/>
              <a:t>			else {</a:t>
            </a:r>
          </a:p>
          <a:p>
            <a:pPr>
              <a:buNone/>
            </a:pPr>
            <a:r>
              <a:rPr sz="1400" smtClean="0"/>
              <a:t>				monitorSet.add(monitor);</a:t>
            </a:r>
          </a:p>
          <a:p>
            <a:pPr>
              <a:buNone/>
            </a:pPr>
            <a:r>
              <a:rPr sz="1400" smtClean="0"/>
              <a:t>				if (monitor.suceeded()){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2966995" y="5857892"/>
            <a:ext cx="539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… about 10 more pages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4937140" y="2114550"/>
            <a:ext cx="1778000" cy="324327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079884" y="2143116"/>
            <a:ext cx="1778000" cy="324327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95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177635" y="4479948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Shape 17"/>
          <p:cNvSpPr/>
          <p:nvPr/>
        </p:nvSpPr>
        <p:spPr>
          <a:xfrm>
            <a:off x="1857356" y="500063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5367572" y="4870231"/>
            <a:ext cx="3562146" cy="344725"/>
            <a:chOff x="2643142" y="6060680"/>
            <a:chExt cx="5286444" cy="511592"/>
          </a:xfrm>
        </p:grpSpPr>
        <p:sp>
          <p:nvSpPr>
            <p:cNvPr id="76" name="Oval 75"/>
            <p:cNvSpPr/>
            <p:nvPr/>
          </p:nvSpPr>
          <p:spPr>
            <a:xfrm>
              <a:off x="2643142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Notched Right Arrow 76"/>
            <p:cNvSpPr/>
            <p:nvPr/>
          </p:nvSpPr>
          <p:spPr>
            <a:xfrm>
              <a:off x="3526806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030566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Notched Right Arrow 78"/>
            <p:cNvSpPr/>
            <p:nvPr/>
          </p:nvSpPr>
          <p:spPr>
            <a:xfrm>
              <a:off x="5914229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417994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Shape 17"/>
          <p:cNvSpPr/>
          <p:nvPr/>
        </p:nvSpPr>
        <p:spPr>
          <a:xfrm>
            <a:off x="6153390" y="4572008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2" name="Left-Right Arrow 81"/>
          <p:cNvSpPr/>
          <p:nvPr/>
        </p:nvSpPr>
        <p:spPr>
          <a:xfrm>
            <a:off x="4052884" y="4714884"/>
            <a:ext cx="1071570" cy="571504"/>
          </a:xfrm>
          <a:prstGeom prst="leftRightArrow">
            <a:avLst/>
          </a:prstGeom>
          <a:solidFill>
            <a:schemeClr val="tx1">
              <a:lumMod val="85000"/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3" name="Rectangle 82"/>
          <p:cNvSpPr/>
          <p:nvPr/>
        </p:nvSpPr>
        <p:spPr>
          <a:xfrm>
            <a:off x="2143108" y="471488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4" name="Shape 17"/>
          <p:cNvSpPr/>
          <p:nvPr/>
        </p:nvSpPr>
        <p:spPr>
          <a:xfrm>
            <a:off x="7858148" y="4572008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5" name="Rectangle 84"/>
          <p:cNvSpPr/>
          <p:nvPr/>
        </p:nvSpPr>
        <p:spPr>
          <a:xfrm>
            <a:off x="7058042" y="4572008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6" name="Shape 17"/>
          <p:cNvSpPr/>
          <p:nvPr/>
        </p:nvSpPr>
        <p:spPr>
          <a:xfrm>
            <a:off x="2714612" y="5072074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7" name="Rectangle 86"/>
          <p:cNvSpPr/>
          <p:nvPr/>
        </p:nvSpPr>
        <p:spPr>
          <a:xfrm>
            <a:off x="3143240" y="471488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8" name="Curved Down Arrow 87"/>
          <p:cNvSpPr/>
          <p:nvPr/>
        </p:nvSpPr>
        <p:spPr>
          <a:xfrm>
            <a:off x="5326822" y="4593558"/>
            <a:ext cx="428628" cy="21431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500166" y="1142984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" name="Diagram 60"/>
          <p:cNvGraphicFramePr/>
          <p:nvPr/>
        </p:nvGraphicFramePr>
        <p:xfrm>
          <a:off x="2867242" y="2123717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Down Arrow 35"/>
          <p:cNvSpPr/>
          <p:nvPr/>
        </p:nvSpPr>
        <p:spPr>
          <a:xfrm rot="18979140">
            <a:off x="3596453" y="1984903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2893425">
            <a:off x="6140940" y="2185460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2893425">
            <a:off x="3669259" y="3411054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Down Arrow 38"/>
          <p:cNvSpPr/>
          <p:nvPr/>
        </p:nvSpPr>
        <p:spPr>
          <a:xfrm rot="19299654">
            <a:off x="6001144" y="3765701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213395" y="2984841"/>
            <a:ext cx="336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Static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program analysis</a:t>
            </a:r>
            <a:endParaRPr lang="en-CA" sz="3000" dirty="0">
              <a:solidFill>
                <a:srgbClr val="00FF99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1857356" y="4500547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528896">
            <a:off x="1014485" y="4284330"/>
            <a:ext cx="2887822" cy="1504050"/>
          </a:xfrm>
          <a:prstGeom prst="ellipse">
            <a:avLst/>
          </a:prstGeom>
          <a:noFill/>
          <a:ln w="57150">
            <a:solidFill>
              <a:srgbClr val="00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graphicFrame>
        <p:nvGraphicFramePr>
          <p:cNvPr id="57" name="Diagram 56"/>
          <p:cNvGraphicFramePr/>
          <p:nvPr/>
        </p:nvGraphicFramePr>
        <p:xfrm>
          <a:off x="2795804" y="1861753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9" name="Multiply 88"/>
          <p:cNvSpPr/>
          <p:nvPr/>
        </p:nvSpPr>
        <p:spPr>
          <a:xfrm>
            <a:off x="1643042" y="4857760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90" name="Multiply 89"/>
          <p:cNvSpPr/>
          <p:nvPr/>
        </p:nvSpPr>
        <p:spPr>
          <a:xfrm>
            <a:off x="2928926" y="4500570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042" y="1214422"/>
            <a:ext cx="25843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History-based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AJ aspects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6081350" y="1214422"/>
            <a:ext cx="2634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+ Dependency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annotations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6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4.44444E-6 -0.11412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970" y="4993738"/>
            <a:ext cx="2609898" cy="179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5192688" y="5093928"/>
            <a:ext cx="2736898" cy="1478344"/>
            <a:chOff x="4643438" y="4500570"/>
            <a:chExt cx="3835398" cy="207170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b="52612"/>
            <a:stretch>
              <a:fillRect/>
            </a:stretch>
          </p:blipFill>
          <p:spPr bwMode="auto">
            <a:xfrm>
              <a:off x="4643438" y="4500570"/>
              <a:ext cx="383539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52612"/>
            <a:stretch>
              <a:fillRect/>
            </a:stretch>
          </p:blipFill>
          <p:spPr bwMode="auto">
            <a:xfrm>
              <a:off x="4643438" y="5572140"/>
              <a:ext cx="383539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smtClean="0"/>
              <a:t>Contributions and Outline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85926"/>
            <a:ext cx="39082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16821"/>
          <a:stretch>
            <a:fillRect/>
          </a:stretch>
        </p:blipFill>
        <p:spPr bwMode="auto">
          <a:xfrm>
            <a:off x="857223" y="1708535"/>
            <a:ext cx="3143273" cy="229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37062" y="1214422"/>
            <a:ext cx="369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Syntax  of dep. advice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479922" y="1214422"/>
            <a:ext cx="4164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Semantics of dep. advice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37062" y="4500570"/>
            <a:ext cx="369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Generating dep. advice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713022" y="4500570"/>
            <a:ext cx="369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Experimental results</a:t>
            </a:r>
            <a:endParaRPr lang="en-US" sz="3200" dirty="0"/>
          </a:p>
        </p:txBody>
      </p:sp>
    </p:spTree>
  </p:cSld>
  <p:clrMapOvr>
    <a:masterClrMapping/>
  </p:clrMapOvr>
  <p:transition advTm="4868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Dependent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aspect ConnectionClosed {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Set closed = new WeakIdentityHashSet();</a:t>
            </a: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after </a:t>
            </a:r>
            <a:r>
              <a:rPr sz="16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disconn</a:t>
            </a: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(Connection c) returning: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call(∗ Connection.disconnect()) &amp;&amp; target(c) {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closed.add(c);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before </a:t>
            </a:r>
            <a:r>
              <a:rPr sz="16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write</a:t>
            </a: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(Connection c):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call(∗ Connection.write (..)) &amp;&amp; target(c) {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if (closed.contains(c))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	error(c+” is closed !”);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43174" y="2328864"/>
            <a:ext cx="1706562" cy="228601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800000">
            <a:off x="1785918" y="2357430"/>
            <a:ext cx="1706562" cy="228601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8662" y="5786454"/>
            <a:ext cx="5643602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dependency{ strong </a:t>
            </a:r>
            <a:r>
              <a:rPr lang="en-US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disconn,write</a:t>
            </a:r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}</a:t>
            </a:r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02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Dependent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aspect ConnectionClosed {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Set closed = new WeakIdentityHashSet();</a:t>
            </a: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after </a:t>
            </a:r>
            <a:r>
              <a:rPr sz="16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disconn</a:t>
            </a: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(Connection c) returning: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call(∗ Connection.disconnect()) &amp;&amp; target(c) {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closed.add(c);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600" smtClean="0">
                <a:latin typeface="Courier New" pitchFamily="49" charset="0"/>
                <a:cs typeface="Courier New" pitchFamily="49" charset="0"/>
              </a:rPr>
              <a:t>	after </a:t>
            </a:r>
            <a:r>
              <a:rPr sz="16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reconn</a:t>
            </a:r>
            <a:r>
              <a:rPr sz="1600" smtClean="0">
                <a:latin typeface="Courier New" pitchFamily="49" charset="0"/>
                <a:cs typeface="Courier New" pitchFamily="49" charset="0"/>
              </a:rPr>
              <a:t>(Connection c) returning:</a:t>
            </a:r>
          </a:p>
          <a:p>
            <a:pPr>
              <a:buNone/>
            </a:pPr>
            <a:r>
              <a:rPr sz="160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call(∗ Connection.reconnect()) &amp;&amp; target(c) {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closed.remove(c);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before </a:t>
            </a:r>
            <a:r>
              <a:rPr sz="16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write</a:t>
            </a: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(Connection c):</a:t>
            </a: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sz="16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6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786455"/>
            <a:ext cx="7286676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dependency{ strong </a:t>
            </a:r>
            <a:r>
              <a:rPr lang="en-US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disconn,write</a:t>
            </a:r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weak </a:t>
            </a:r>
            <a:r>
              <a:rPr lang="en-US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reconn</a:t>
            </a:r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}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786454"/>
            <a:ext cx="564360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dependency{ strong </a:t>
            </a:r>
            <a:r>
              <a:rPr lang="en-US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disconn,write</a:t>
            </a:r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}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14810" y="2571744"/>
            <a:ext cx="1327644" cy="2672489"/>
            <a:chOff x="6030438" y="2073086"/>
            <a:chExt cx="1360220" cy="3314023"/>
          </a:xfrm>
        </p:grpSpPr>
        <p:sp>
          <p:nvSpPr>
            <p:cNvPr id="11" name="Freeform 10"/>
            <p:cNvSpPr/>
            <p:nvPr/>
          </p:nvSpPr>
          <p:spPr>
            <a:xfrm rot="495963">
              <a:off x="6085512" y="2073086"/>
              <a:ext cx="1305146" cy="1678227"/>
            </a:xfrm>
            <a:custGeom>
              <a:avLst/>
              <a:gdLst>
                <a:gd name="connsiteX0" fmla="*/ 0 w 1778000"/>
                <a:gd name="connsiteY0" fmla="*/ 0 h 3333750"/>
                <a:gd name="connsiteX1" fmla="*/ 1600200 w 1778000"/>
                <a:gd name="connsiteY1" fmla="*/ 1676400 h 3333750"/>
                <a:gd name="connsiteX2" fmla="*/ 1066800 w 1778000"/>
                <a:gd name="connsiteY2" fmla="*/ 3333750 h 3333750"/>
                <a:gd name="connsiteX0" fmla="*/ 0 w 1489934"/>
                <a:gd name="connsiteY0" fmla="*/ 0 h 3333750"/>
                <a:gd name="connsiteX1" fmla="*/ 1312134 w 1489934"/>
                <a:gd name="connsiteY1" fmla="*/ 1106680 h 3333750"/>
                <a:gd name="connsiteX2" fmla="*/ 1066800 w 1489934"/>
                <a:gd name="connsiteY2" fmla="*/ 3333750 h 3333750"/>
                <a:gd name="connsiteX0" fmla="*/ 0 w 1422400"/>
                <a:gd name="connsiteY0" fmla="*/ 100991 h 3434741"/>
                <a:gd name="connsiteX1" fmla="*/ 914227 w 1422400"/>
                <a:gd name="connsiteY1" fmla="*/ 184446 h 3434741"/>
                <a:gd name="connsiteX2" fmla="*/ 1312134 w 1422400"/>
                <a:gd name="connsiteY2" fmla="*/ 1207671 h 3434741"/>
                <a:gd name="connsiteX3" fmla="*/ 1066800 w 1422400"/>
                <a:gd name="connsiteY3" fmla="*/ 3434741 h 3434741"/>
                <a:gd name="connsiteX0" fmla="*/ 0 w 1568250"/>
                <a:gd name="connsiteY0" fmla="*/ 166210 h 3499960"/>
                <a:gd name="connsiteX1" fmla="*/ 914227 w 1568250"/>
                <a:gd name="connsiteY1" fmla="*/ 249665 h 3499960"/>
                <a:gd name="connsiteX2" fmla="*/ 1542821 w 1568250"/>
                <a:gd name="connsiteY2" fmla="*/ 1664196 h 3499960"/>
                <a:gd name="connsiteX3" fmla="*/ 1066800 w 1568250"/>
                <a:gd name="connsiteY3" fmla="*/ 3499960 h 34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250" h="3499960">
                  <a:moveTo>
                    <a:pt x="0" y="166210"/>
                  </a:moveTo>
                  <a:cubicBezTo>
                    <a:pt x="128188" y="240035"/>
                    <a:pt x="657090" y="1"/>
                    <a:pt x="914227" y="249665"/>
                  </a:cubicBezTo>
                  <a:cubicBezTo>
                    <a:pt x="1171364" y="499329"/>
                    <a:pt x="1517392" y="1122480"/>
                    <a:pt x="1542821" y="1664196"/>
                  </a:cubicBezTo>
                  <a:cubicBezTo>
                    <a:pt x="1568250" y="2205912"/>
                    <a:pt x="1422400" y="2949097"/>
                    <a:pt x="1066800" y="3499960"/>
                  </a:cubicBezTo>
                </a:path>
              </a:pathLst>
            </a:custGeom>
            <a:ln w="508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21312250" flipV="1">
              <a:off x="6030438" y="3770245"/>
              <a:ext cx="1305146" cy="1616864"/>
            </a:xfrm>
            <a:custGeom>
              <a:avLst/>
              <a:gdLst>
                <a:gd name="connsiteX0" fmla="*/ 0 w 1778000"/>
                <a:gd name="connsiteY0" fmla="*/ 0 h 3333750"/>
                <a:gd name="connsiteX1" fmla="*/ 1600200 w 1778000"/>
                <a:gd name="connsiteY1" fmla="*/ 1676400 h 3333750"/>
                <a:gd name="connsiteX2" fmla="*/ 1066800 w 1778000"/>
                <a:gd name="connsiteY2" fmla="*/ 3333750 h 3333750"/>
                <a:gd name="connsiteX0" fmla="*/ 0 w 1489934"/>
                <a:gd name="connsiteY0" fmla="*/ 0 h 3333750"/>
                <a:gd name="connsiteX1" fmla="*/ 1312134 w 1489934"/>
                <a:gd name="connsiteY1" fmla="*/ 1106680 h 3333750"/>
                <a:gd name="connsiteX2" fmla="*/ 1066800 w 1489934"/>
                <a:gd name="connsiteY2" fmla="*/ 3333750 h 3333750"/>
                <a:gd name="connsiteX0" fmla="*/ 0 w 1422400"/>
                <a:gd name="connsiteY0" fmla="*/ 100991 h 3434741"/>
                <a:gd name="connsiteX1" fmla="*/ 914227 w 1422400"/>
                <a:gd name="connsiteY1" fmla="*/ 184446 h 3434741"/>
                <a:gd name="connsiteX2" fmla="*/ 1312134 w 1422400"/>
                <a:gd name="connsiteY2" fmla="*/ 1207671 h 3434741"/>
                <a:gd name="connsiteX3" fmla="*/ 1066800 w 1422400"/>
                <a:gd name="connsiteY3" fmla="*/ 3434741 h 3434741"/>
                <a:gd name="connsiteX0" fmla="*/ 0 w 1568250"/>
                <a:gd name="connsiteY0" fmla="*/ 166210 h 3499960"/>
                <a:gd name="connsiteX1" fmla="*/ 914227 w 1568250"/>
                <a:gd name="connsiteY1" fmla="*/ 249665 h 3499960"/>
                <a:gd name="connsiteX2" fmla="*/ 1542821 w 1568250"/>
                <a:gd name="connsiteY2" fmla="*/ 1664196 h 3499960"/>
                <a:gd name="connsiteX3" fmla="*/ 1066800 w 1568250"/>
                <a:gd name="connsiteY3" fmla="*/ 3499960 h 34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250" h="3499960">
                  <a:moveTo>
                    <a:pt x="0" y="166210"/>
                  </a:moveTo>
                  <a:cubicBezTo>
                    <a:pt x="128188" y="240035"/>
                    <a:pt x="657090" y="1"/>
                    <a:pt x="914227" y="249665"/>
                  </a:cubicBezTo>
                  <a:cubicBezTo>
                    <a:pt x="1171364" y="499329"/>
                    <a:pt x="1517392" y="1122480"/>
                    <a:pt x="1542821" y="1664196"/>
                  </a:cubicBezTo>
                  <a:cubicBezTo>
                    <a:pt x="1568250" y="2205912"/>
                    <a:pt x="1422400" y="2949097"/>
                    <a:pt x="1066800" y="3499960"/>
                  </a:cubicBezTo>
                </a:path>
              </a:pathLst>
            </a:custGeom>
            <a:ln w="508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20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786455"/>
            <a:ext cx="7286676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dependency{ strong </a:t>
            </a:r>
            <a:r>
              <a:rPr lang="en-US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disconn,write</a:t>
            </a:r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weak </a:t>
            </a:r>
            <a:r>
              <a:rPr lang="en-US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reconn</a:t>
            </a:r>
            <a:r>
              <a: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}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2910" y="857232"/>
            <a:ext cx="3714776" cy="4214842"/>
            <a:chOff x="642910" y="857232"/>
            <a:chExt cx="3714776" cy="4214842"/>
          </a:xfrm>
        </p:grpSpPr>
        <p:sp>
          <p:nvSpPr>
            <p:cNvPr id="3" name="Rounded Rectangle 2"/>
            <p:cNvSpPr/>
            <p:nvPr/>
          </p:nvSpPr>
          <p:spPr>
            <a:xfrm>
              <a:off x="1517067" y="2143116"/>
              <a:ext cx="1857388" cy="85725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disconn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17067" y="3571876"/>
              <a:ext cx="1857388" cy="85725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write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11342415">
              <a:off x="775984" y="2296457"/>
              <a:ext cx="808721" cy="1757757"/>
            </a:xfrm>
            <a:custGeom>
              <a:avLst/>
              <a:gdLst>
                <a:gd name="connsiteX0" fmla="*/ 0 w 1778000"/>
                <a:gd name="connsiteY0" fmla="*/ 0 h 3333750"/>
                <a:gd name="connsiteX1" fmla="*/ 1600200 w 1778000"/>
                <a:gd name="connsiteY1" fmla="*/ 1676400 h 3333750"/>
                <a:gd name="connsiteX2" fmla="*/ 1066800 w 1778000"/>
                <a:gd name="connsiteY2" fmla="*/ 3333750 h 3333750"/>
                <a:gd name="connsiteX0" fmla="*/ 0 w 1822318"/>
                <a:gd name="connsiteY0" fmla="*/ 0 h 3333750"/>
                <a:gd name="connsiteX1" fmla="*/ 1644518 w 1822318"/>
                <a:gd name="connsiteY1" fmla="*/ 1478492 h 3333750"/>
                <a:gd name="connsiteX2" fmla="*/ 1066800 w 1822318"/>
                <a:gd name="connsiteY2" fmla="*/ 3333750 h 3333750"/>
                <a:gd name="connsiteX0" fmla="*/ 0 w 1977964"/>
                <a:gd name="connsiteY0" fmla="*/ 0 h 3333750"/>
                <a:gd name="connsiteX1" fmla="*/ 1800164 w 1977964"/>
                <a:gd name="connsiteY1" fmla="*/ 1979573 h 3333750"/>
                <a:gd name="connsiteX2" fmla="*/ 1066800 w 1977964"/>
                <a:gd name="connsiteY2" fmla="*/ 3333750 h 3333750"/>
                <a:gd name="connsiteX0" fmla="*/ 0 w 807455"/>
                <a:gd name="connsiteY0" fmla="*/ 0 h 2651080"/>
                <a:gd name="connsiteX1" fmla="*/ 796870 w 807455"/>
                <a:gd name="connsiteY1" fmla="*/ 1296903 h 2651080"/>
                <a:gd name="connsiteX2" fmla="*/ 63506 w 807455"/>
                <a:gd name="connsiteY2" fmla="*/ 2651080 h 2651080"/>
                <a:gd name="connsiteX0" fmla="*/ 0 w 842575"/>
                <a:gd name="connsiteY0" fmla="*/ 0 h 2563378"/>
                <a:gd name="connsiteX1" fmla="*/ 796870 w 842575"/>
                <a:gd name="connsiteY1" fmla="*/ 1296903 h 2563378"/>
                <a:gd name="connsiteX2" fmla="*/ 274232 w 842575"/>
                <a:gd name="connsiteY2" fmla="*/ 2563378 h 256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575" h="2563378">
                  <a:moveTo>
                    <a:pt x="0" y="0"/>
                  </a:moveTo>
                  <a:cubicBezTo>
                    <a:pt x="711200" y="560387"/>
                    <a:pt x="751165" y="869673"/>
                    <a:pt x="796870" y="1296903"/>
                  </a:cubicBezTo>
                  <a:cubicBezTo>
                    <a:pt x="842575" y="1724133"/>
                    <a:pt x="629832" y="2012515"/>
                    <a:pt x="274232" y="2563378"/>
                  </a:cubicBezTo>
                </a:path>
              </a:pathLst>
            </a:custGeom>
            <a:ln w="50800">
              <a:headEnd type="triangle" w="lg" len="lg"/>
              <a:tailEnd type="none" w="lg" len="lg"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70576">
              <a:off x="3323788" y="2395833"/>
              <a:ext cx="808721" cy="1757757"/>
            </a:xfrm>
            <a:custGeom>
              <a:avLst/>
              <a:gdLst>
                <a:gd name="connsiteX0" fmla="*/ 0 w 1778000"/>
                <a:gd name="connsiteY0" fmla="*/ 0 h 3333750"/>
                <a:gd name="connsiteX1" fmla="*/ 1600200 w 1778000"/>
                <a:gd name="connsiteY1" fmla="*/ 1676400 h 3333750"/>
                <a:gd name="connsiteX2" fmla="*/ 1066800 w 1778000"/>
                <a:gd name="connsiteY2" fmla="*/ 3333750 h 3333750"/>
                <a:gd name="connsiteX0" fmla="*/ 0 w 1822318"/>
                <a:gd name="connsiteY0" fmla="*/ 0 h 3333750"/>
                <a:gd name="connsiteX1" fmla="*/ 1644518 w 1822318"/>
                <a:gd name="connsiteY1" fmla="*/ 1478492 h 3333750"/>
                <a:gd name="connsiteX2" fmla="*/ 1066800 w 1822318"/>
                <a:gd name="connsiteY2" fmla="*/ 3333750 h 3333750"/>
                <a:gd name="connsiteX0" fmla="*/ 0 w 1977964"/>
                <a:gd name="connsiteY0" fmla="*/ 0 h 3333750"/>
                <a:gd name="connsiteX1" fmla="*/ 1800164 w 1977964"/>
                <a:gd name="connsiteY1" fmla="*/ 1979573 h 3333750"/>
                <a:gd name="connsiteX2" fmla="*/ 1066800 w 1977964"/>
                <a:gd name="connsiteY2" fmla="*/ 3333750 h 3333750"/>
                <a:gd name="connsiteX0" fmla="*/ 0 w 807455"/>
                <a:gd name="connsiteY0" fmla="*/ 0 h 2651080"/>
                <a:gd name="connsiteX1" fmla="*/ 796870 w 807455"/>
                <a:gd name="connsiteY1" fmla="*/ 1296903 h 2651080"/>
                <a:gd name="connsiteX2" fmla="*/ 63506 w 807455"/>
                <a:gd name="connsiteY2" fmla="*/ 2651080 h 2651080"/>
                <a:gd name="connsiteX0" fmla="*/ 0 w 842575"/>
                <a:gd name="connsiteY0" fmla="*/ 0 h 2563378"/>
                <a:gd name="connsiteX1" fmla="*/ 796870 w 842575"/>
                <a:gd name="connsiteY1" fmla="*/ 1296903 h 2563378"/>
                <a:gd name="connsiteX2" fmla="*/ 274232 w 842575"/>
                <a:gd name="connsiteY2" fmla="*/ 2563378 h 256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575" h="2563378">
                  <a:moveTo>
                    <a:pt x="0" y="0"/>
                  </a:moveTo>
                  <a:cubicBezTo>
                    <a:pt x="711200" y="560387"/>
                    <a:pt x="751165" y="869673"/>
                    <a:pt x="796870" y="1296903"/>
                  </a:cubicBezTo>
                  <a:cubicBezTo>
                    <a:pt x="842575" y="1724133"/>
                    <a:pt x="629832" y="2012515"/>
                    <a:pt x="274232" y="2563378"/>
                  </a:cubicBezTo>
                </a:path>
              </a:pathLst>
            </a:custGeom>
            <a:ln w="50800">
              <a:headEnd type="triangle" w="lg" len="lg"/>
              <a:tailEnd type="none" w="lg" len="lg"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2910" y="1500174"/>
              <a:ext cx="3714776" cy="357190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41198" y="857232"/>
              <a:ext cx="14734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strong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29124" y="2285992"/>
            <a:ext cx="4000528" cy="1428760"/>
            <a:chOff x="4429124" y="2285992"/>
            <a:chExt cx="4000528" cy="1428760"/>
          </a:xfrm>
        </p:grpSpPr>
        <p:sp>
          <p:nvSpPr>
            <p:cNvPr id="5" name="Rounded Rectangle 4"/>
            <p:cNvSpPr/>
            <p:nvPr/>
          </p:nvSpPr>
          <p:spPr>
            <a:xfrm>
              <a:off x="6572264" y="2857496"/>
              <a:ext cx="1857388" cy="85725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reconn</a:t>
              </a:r>
              <a:endParaRPr lang="en-US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429124" y="3284658"/>
              <a:ext cx="2071702" cy="3543"/>
            </a:xfrm>
            <a:prstGeom prst="straightConnector1">
              <a:avLst/>
            </a:prstGeom>
            <a:ln w="50800">
              <a:headEnd type="triangle" w="lg" len="lg"/>
              <a:tailEnd type="none" w="lg" len="lg"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143504" y="2285992"/>
              <a:ext cx="10438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weak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50304" y="857232"/>
            <a:ext cx="4048870" cy="523220"/>
            <a:chOff x="1550304" y="857232"/>
            <a:chExt cx="4048870" cy="523220"/>
          </a:xfrm>
        </p:grpSpPr>
        <p:sp>
          <p:nvSpPr>
            <p:cNvPr id="21" name="Rectangle 20"/>
            <p:cNvSpPr/>
            <p:nvPr/>
          </p:nvSpPr>
          <p:spPr>
            <a:xfrm>
              <a:off x="3045270" y="857232"/>
              <a:ext cx="25539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ly</a:t>
              </a:r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 connected”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50304" y="85723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“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52286" y="2262838"/>
            <a:ext cx="3602378" cy="523220"/>
            <a:chOff x="1550304" y="857232"/>
            <a:chExt cx="3602378" cy="523220"/>
          </a:xfrm>
        </p:grpSpPr>
        <p:sp>
          <p:nvSpPr>
            <p:cNvPr id="25" name="Rectangle 24"/>
            <p:cNvSpPr/>
            <p:nvPr/>
          </p:nvSpPr>
          <p:spPr>
            <a:xfrm>
              <a:off x="2598778" y="857232"/>
              <a:ext cx="25539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ly</a:t>
              </a:r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 connected”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50304" y="85723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cs typeface="Courier New" pitchFamily="49" charset="0"/>
                </a:rPr>
                <a:t>“</a:t>
              </a:r>
              <a:endParaRPr lang="en-US" sz="2800" dirty="0"/>
            </a:p>
          </p:txBody>
        </p:sp>
      </p:grpSp>
    </p:spTree>
    <p:custDataLst>
      <p:tags r:id="rId1"/>
    </p:custDataLst>
  </p:cSld>
  <p:clrMapOvr>
    <a:masterClrMapping/>
  </p:clrMapOvr>
  <p:transition advTm="393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Verbose syntax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dependency{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strong disconn,write;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weak reconn;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5762" y="3365519"/>
            <a:ext cx="8401080" cy="1706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3571876"/>
            <a:ext cx="822960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50926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… is a shorthand for: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429132"/>
            <a:ext cx="8401080" cy="19002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dependency{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strong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disconn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(c),write(c);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weak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reconn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(c);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14678" y="3000372"/>
            <a:ext cx="5357850" cy="1071570"/>
            <a:chOff x="3286116" y="3000372"/>
            <a:chExt cx="5357850" cy="107157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286116" y="3000372"/>
              <a:ext cx="5357850" cy="1071570"/>
            </a:xfrm>
            <a:prstGeom prst="wedgeRoundRectCallout">
              <a:avLst>
                <a:gd name="adj1" fmla="val -39371"/>
                <a:gd name="adj2" fmla="val 136063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9BAE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after </a:t>
              </a:r>
              <a:r>
                <a:rPr lang="en-US" sz="2400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disconn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(Connection 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Double Wave 9"/>
            <p:cNvSpPr/>
            <p:nvPr/>
          </p:nvSpPr>
          <p:spPr>
            <a:xfrm flipV="1">
              <a:off x="7985258" y="3691594"/>
              <a:ext cx="357190" cy="45719"/>
            </a:xfrm>
            <a:prstGeom prst="doubleWav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7554" y="3214686"/>
            <a:ext cx="5357850" cy="1071570"/>
            <a:chOff x="3286116" y="3714752"/>
            <a:chExt cx="5357850" cy="107157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3286116" y="3714752"/>
              <a:ext cx="5357850" cy="1071570"/>
            </a:xfrm>
            <a:prstGeom prst="wedgeRoundRectCallout">
              <a:avLst>
                <a:gd name="adj1" fmla="val -13477"/>
                <a:gd name="adj2" fmla="val 112523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9BAE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before write(Connection 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Double Wave 14"/>
            <p:cNvSpPr/>
            <p:nvPr/>
          </p:nvSpPr>
          <p:spPr>
            <a:xfrm flipV="1">
              <a:off x="7895720" y="4383413"/>
              <a:ext cx="357190" cy="45719"/>
            </a:xfrm>
            <a:prstGeom prst="doubleWav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0430" y="3571876"/>
            <a:ext cx="5357850" cy="1071570"/>
            <a:chOff x="3286116" y="2428868"/>
            <a:chExt cx="5357850" cy="1071570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286116" y="2428868"/>
              <a:ext cx="5357850" cy="1071570"/>
            </a:xfrm>
            <a:prstGeom prst="wedgeRoundRectCallout">
              <a:avLst>
                <a:gd name="adj1" fmla="val -50846"/>
                <a:gd name="adj2" fmla="val 121351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9BAE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after </a:t>
              </a:r>
              <a:r>
                <a:rPr lang="en-US" sz="2400" b="1" dirty="0" err="1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reconn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(Connection 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4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Double Wave 21"/>
            <p:cNvSpPr/>
            <p:nvPr/>
          </p:nvSpPr>
          <p:spPr>
            <a:xfrm flipV="1">
              <a:off x="7864188" y="3092449"/>
              <a:ext cx="357190" cy="45719"/>
            </a:xfrm>
            <a:prstGeom prst="doubleWav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959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When is a dependency fulfilled?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dependency{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strong disconn(c),write(c);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weak reconn(c);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365519"/>
            <a:ext cx="8401080" cy="1706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3786190"/>
            <a:ext cx="822960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50926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Dependency is fulfilled for Connection 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</a:t>
            </a:r>
            <a:endParaRPr lang="en-US" sz="32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  <a:p>
            <a:pPr marL="550926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if both </a:t>
            </a:r>
            <a:r>
              <a:rPr lang="en-US" sz="32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disconn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(c)</a:t>
            </a:r>
            <a:r>
              <a:rPr lang="en-US" sz="3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and 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write(c)</a:t>
            </a:r>
            <a:endParaRPr lang="en-US" sz="32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  <a:p>
            <a:pPr marL="550926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200" b="1" u="sng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do execute</a:t>
            </a:r>
            <a:r>
              <a:rPr lang="en-US" sz="3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on </a:t>
            </a:r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32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at some point in time.</a:t>
            </a:r>
          </a:p>
        </p:txBody>
      </p:sp>
    </p:spTree>
    <p:custDataLst>
      <p:tags r:id="rId1"/>
    </p:custDataLst>
  </p:cSld>
  <p:clrMapOvr>
    <a:masterClrMapping/>
  </p:clrMapOvr>
  <p:transition advTm="172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dependency{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strong disconn(c),write(c);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weak reconn(c);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008329"/>
            <a:ext cx="8401080" cy="1706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3143248"/>
            <a:ext cx="8401080" cy="2857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Connection 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c1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new Connection();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c2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new Connection();</a:t>
            </a:r>
            <a:endParaRPr kumimoji="0" lang="en-US" sz="2400" b="1" i="0" u="none" strike="noStrike" kern="1200" cap="none" spc="0" normalizeH="0" baseline="0" noProof="0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.disconnect();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c2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.write(“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”);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.reconnect();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.write(“bar”);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47646" y="5857892"/>
            <a:ext cx="8229600" cy="10001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 dependency fulfilled for 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c1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,</a:t>
            </a:r>
            <a:endParaRPr lang="en-US" sz="28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1428736"/>
            <a:ext cx="1357322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buFont typeface="Wingdings"/>
              <a:buChar char="ü"/>
            </a:pPr>
            <a:r>
              <a:rPr lang="en-US" sz="11500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1500" b="1" dirty="0"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000364" y="1571612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6600"/>
          </a:solidFill>
          <a:ln w="19050" cap="flat" cmpd="sng" algn="ctr">
            <a:solidFill>
              <a:srgbClr val="FF66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071538" y="1500174"/>
            <a:ext cx="1571636" cy="1571636"/>
          </a:xfrm>
          <a:prstGeom prst="mathMultiply">
            <a:avLst>
              <a:gd name="adj1" fmla="val 10480"/>
            </a:avLst>
          </a:prstGeom>
          <a:solidFill>
            <a:srgbClr val="FF6600"/>
          </a:solidFill>
          <a:ln w="19050" cap="flat" cmpd="sng" algn="ctr">
            <a:solidFill>
              <a:srgbClr val="FF66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6334780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but not fulfilled for 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c2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02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When does a Dep. Adv. execute?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sz="320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sz="320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sz="3200" smtClean="0">
                <a:solidFill>
                  <a:schemeClr val="tx1"/>
                </a:solidFill>
              </a:rPr>
              <a:t>Dependent </a:t>
            </a:r>
            <a:r>
              <a:rPr sz="3200" smtClean="0">
                <a:solidFill>
                  <a:srgbClr val="FFC000"/>
                </a:solidFill>
              </a:rPr>
              <a:t>advice </a:t>
            </a:r>
            <a:r>
              <a:rPr sz="3200" i="1" smtClean="0">
                <a:solidFill>
                  <a:srgbClr val="FFC000"/>
                </a:solidFill>
              </a:rPr>
              <a:t>a</a:t>
            </a:r>
            <a:r>
              <a:rPr sz="3200" smtClean="0">
                <a:solidFill>
                  <a:schemeClr val="tx1"/>
                </a:solidFill>
              </a:rPr>
              <a:t> </a:t>
            </a:r>
            <a:r>
              <a:rPr sz="3200" i="1" u="sng" smtClean="0">
                <a:solidFill>
                  <a:schemeClr val="tx1"/>
                </a:solidFill>
              </a:rPr>
              <a:t>must</a:t>
            </a:r>
            <a:r>
              <a:rPr sz="3200" i="1" smtClean="0">
                <a:solidFill>
                  <a:schemeClr val="tx1"/>
                </a:solidFill>
              </a:rPr>
              <a:t> </a:t>
            </a:r>
            <a:r>
              <a:rPr sz="3200" smtClean="0">
                <a:solidFill>
                  <a:schemeClr val="tx1"/>
                </a:solidFill>
              </a:rPr>
              <a:t>execute at a </a:t>
            </a:r>
            <a:r>
              <a:rPr sz="3200" smtClean="0">
                <a:solidFill>
                  <a:srgbClr val="FFC000"/>
                </a:solidFill>
              </a:rPr>
              <a:t>joinpoint </a:t>
            </a:r>
            <a:r>
              <a:rPr sz="3200" i="1" smtClean="0">
                <a:solidFill>
                  <a:srgbClr val="FFC000"/>
                </a:solidFill>
              </a:rPr>
              <a:t>j</a:t>
            </a:r>
            <a:r>
              <a:rPr sz="3200" smtClean="0">
                <a:solidFill>
                  <a:srgbClr val="FFC000"/>
                </a:solidFill>
              </a:rPr>
              <a:t> </a:t>
            </a:r>
            <a:r>
              <a:rPr sz="3200" smtClean="0">
                <a:solidFill>
                  <a:schemeClr val="tx1"/>
                </a:solidFill>
              </a:rPr>
              <a:t>on</a:t>
            </a:r>
            <a:r>
              <a:rPr sz="3200" smtClean="0">
                <a:solidFill>
                  <a:srgbClr val="FFC000"/>
                </a:solidFill>
              </a:rPr>
              <a:t> objects </a:t>
            </a:r>
            <a:r>
              <a:rPr sz="3200" i="1" smtClean="0">
                <a:solidFill>
                  <a:srgbClr val="FFC000"/>
                </a:solidFill>
              </a:rPr>
              <a:t>o</a:t>
            </a:r>
            <a:r>
              <a:rPr sz="3200" smtClean="0">
                <a:solidFill>
                  <a:schemeClr val="tx1"/>
                </a:solidFill>
              </a:rPr>
              <a:t> if there exists a </a:t>
            </a:r>
            <a:r>
              <a:rPr sz="3200" smtClean="0">
                <a:solidFill>
                  <a:srgbClr val="FFC000"/>
                </a:solidFill>
              </a:rPr>
              <a:t>dependency </a:t>
            </a:r>
            <a:r>
              <a:rPr sz="3200" i="1" smtClean="0">
                <a:solidFill>
                  <a:srgbClr val="FFC000"/>
                </a:solidFill>
              </a:rPr>
              <a:t>d</a:t>
            </a:r>
            <a:r>
              <a:rPr sz="3200" smtClean="0">
                <a:solidFill>
                  <a:srgbClr val="FFC000"/>
                </a:solidFill>
              </a:rPr>
              <a:t> </a:t>
            </a:r>
            <a:r>
              <a:rPr sz="3200" smtClean="0">
                <a:solidFill>
                  <a:schemeClr val="tx1"/>
                </a:solidFill>
              </a:rPr>
              <a:t>that references </a:t>
            </a:r>
            <a:r>
              <a:rPr sz="3200" i="1" smtClean="0">
                <a:solidFill>
                  <a:srgbClr val="FFC000"/>
                </a:solidFill>
              </a:rPr>
              <a:t>a</a:t>
            </a:r>
            <a:r>
              <a:rPr sz="3200" smtClean="0">
                <a:solidFill>
                  <a:schemeClr val="tx1"/>
                </a:solidFill>
              </a:rPr>
              <a:t/>
            </a:r>
            <a:br>
              <a:rPr sz="3200" smtClean="0">
                <a:solidFill>
                  <a:schemeClr val="tx1"/>
                </a:solidFill>
              </a:rPr>
            </a:br>
            <a:r>
              <a:rPr sz="3200" smtClean="0">
                <a:solidFill>
                  <a:schemeClr val="tx1"/>
                </a:solidFill>
              </a:rPr>
              <a:t>and is fulfilled for </a:t>
            </a:r>
            <a:r>
              <a:rPr sz="3200" smtClean="0">
                <a:solidFill>
                  <a:srgbClr val="FFC000"/>
                </a:solidFill>
              </a:rPr>
              <a:t>objects </a:t>
            </a:r>
            <a:r>
              <a:rPr sz="3200" i="1" smtClean="0">
                <a:solidFill>
                  <a:srgbClr val="FFC000"/>
                </a:solidFill>
              </a:rPr>
              <a:t>o</a:t>
            </a:r>
            <a:r>
              <a:rPr sz="3200" i="1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  <p:transition advTm="22204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5786" y="228599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err="1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JavaMOP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428736"/>
            <a:ext cx="37812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Various specification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 languages</a:t>
            </a:r>
            <a:endParaRPr lang="en-CA" sz="1100" dirty="0"/>
          </a:p>
        </p:txBody>
      </p:sp>
      <p:sp>
        <p:nvSpPr>
          <p:cNvPr id="17" name="Down Arrow 16"/>
          <p:cNvSpPr/>
          <p:nvPr/>
        </p:nvSpPr>
        <p:spPr>
          <a:xfrm rot="18900000">
            <a:off x="2913387" y="3020552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428992" y="3714752"/>
            <a:ext cx="2364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AJ aspect</a:t>
            </a:r>
            <a:endParaRPr lang="en-C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0430" y="185736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J-LO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1428736"/>
            <a:ext cx="18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LTL spec.</a:t>
            </a:r>
            <a:endParaRPr lang="en-CA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500662" y="271462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S2A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86710" y="2428868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LSC</a:t>
            </a:r>
            <a:endParaRPr lang="en-CA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7884" y="492919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M2Aspects</a:t>
            </a:r>
            <a:endParaRPr lang="en-CA" sz="36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15206" y="5572140"/>
            <a:ext cx="982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MSC</a:t>
            </a:r>
            <a:endParaRPr lang="en-CA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282" y="450057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err="1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abc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596" y="6263366"/>
            <a:ext cx="3323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relational aspects</a:t>
            </a:r>
            <a:endParaRPr lang="en-CA" sz="1100" dirty="0"/>
          </a:p>
        </p:txBody>
      </p:sp>
      <p:sp>
        <p:nvSpPr>
          <p:cNvPr id="34" name="Rectangle 33"/>
          <p:cNvSpPr/>
          <p:nvPr/>
        </p:nvSpPr>
        <p:spPr>
          <a:xfrm>
            <a:off x="857224" y="5112516"/>
            <a:ext cx="2605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tracematches</a:t>
            </a:r>
            <a:endParaRPr lang="en-CA" sz="1100" dirty="0"/>
          </a:p>
        </p:txBody>
      </p:sp>
      <p:sp>
        <p:nvSpPr>
          <p:cNvPr id="35" name="Down Arrow 34"/>
          <p:cNvSpPr/>
          <p:nvPr/>
        </p:nvSpPr>
        <p:spPr>
          <a:xfrm rot="712605">
            <a:off x="4924382" y="2701696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Down Arrow 35"/>
          <p:cNvSpPr/>
          <p:nvPr/>
        </p:nvSpPr>
        <p:spPr>
          <a:xfrm rot="3308204">
            <a:off x="6013252" y="318256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8100000">
            <a:off x="5730547" y="4194638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15134195">
            <a:off x="2801589" y="4337514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457200" y="274320"/>
            <a:ext cx="1971660" cy="1143000"/>
          </a:xfrm>
        </p:spPr>
        <p:txBody>
          <a:bodyPr>
            <a:normAutofit/>
          </a:bodyPr>
          <a:lstStyle/>
          <a:p>
            <a:r>
              <a:rPr sz="3600" smtClean="0"/>
              <a:t>AspectJ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214282" y="3714752"/>
            <a:ext cx="3262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History-based</a:t>
            </a:r>
            <a:endParaRPr lang="en-CA" sz="1400" u="sng" dirty="0"/>
          </a:p>
        </p:txBody>
      </p:sp>
      <p:sp>
        <p:nvSpPr>
          <p:cNvPr id="21" name="Rectangle 20"/>
          <p:cNvSpPr/>
          <p:nvPr/>
        </p:nvSpPr>
        <p:spPr>
          <a:xfrm>
            <a:off x="2306623" y="516975"/>
            <a:ext cx="639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as an intermediate language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57620" y="6334780"/>
            <a:ext cx="3882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Java-STAIRS Aspects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7620" y="571501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err="1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MOFScript</a:t>
            </a:r>
            <a:endParaRPr lang="en-CA" sz="36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 rot="11087564">
            <a:off x="1743200" y="565840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Down Arrow 26"/>
          <p:cNvSpPr/>
          <p:nvPr/>
        </p:nvSpPr>
        <p:spPr>
          <a:xfrm rot="6915436">
            <a:off x="3496293" y="5300907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</p:cSld>
  <p:clrMapOvr>
    <a:masterClrMapping/>
  </p:clrMapOvr>
  <p:transition advTm="8878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  <p:bldP spid="18" grpId="0"/>
      <p:bldP spid="24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21" grpId="0"/>
      <p:bldP spid="22" grpId="0"/>
      <p:bldP spid="23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1514" y="1285860"/>
            <a:ext cx="840108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dependency{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strong disconn(c),write(c);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weak reconn(c);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008329"/>
            <a:ext cx="8401080" cy="1706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71514" y="3143248"/>
            <a:ext cx="8401080" cy="2857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Connection 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c1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new Connection();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c2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new Connection();</a:t>
            </a:r>
            <a:endParaRPr kumimoji="0" lang="en-US" sz="2400" b="1" i="0" u="none" strike="noStrike" kern="1200" cap="none" spc="0" normalizeH="0" baseline="0" noProof="0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.disconnect();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c2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.write(“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”);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.reconnect();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.write(“bar”);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1960" y="5857892"/>
            <a:ext cx="8229600" cy="10001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 </a:t>
            </a:r>
            <a:r>
              <a:rPr lang="en-US" sz="28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disconn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/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write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/</a:t>
            </a:r>
            <a:r>
              <a:rPr lang="en-US" sz="2800" b="1" dirty="0" err="1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reconn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 </a:t>
            </a:r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will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 execute on 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c1</a:t>
            </a:r>
            <a:r>
              <a:rPr lang="en-US" sz="2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,</a:t>
            </a:r>
            <a:endParaRPr lang="en-US" sz="28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1428736"/>
            <a:ext cx="1357322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buFont typeface="Wingdings"/>
              <a:buChar char="ü"/>
            </a:pPr>
            <a:r>
              <a:rPr lang="en-US" sz="11500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1500" b="1" dirty="0"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285852" y="1500174"/>
            <a:ext cx="1571636" cy="1571636"/>
          </a:xfrm>
          <a:prstGeom prst="mathMultiply">
            <a:avLst>
              <a:gd name="adj1" fmla="val 10480"/>
            </a:avLst>
          </a:prstGeom>
          <a:solidFill>
            <a:srgbClr val="FF6600"/>
          </a:solidFill>
          <a:ln w="19050" cap="flat" cmpd="sng" algn="ctr">
            <a:solidFill>
              <a:srgbClr val="FF66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57222" y="3929066"/>
            <a:ext cx="1357322" cy="1993770"/>
            <a:chOff x="-357222" y="3929066"/>
            <a:chExt cx="1357322" cy="1993770"/>
          </a:xfrm>
        </p:grpSpPr>
        <p:sp>
          <p:nvSpPr>
            <p:cNvPr id="13" name="Rectangle 12"/>
            <p:cNvSpPr/>
            <p:nvPr/>
          </p:nvSpPr>
          <p:spPr>
            <a:xfrm>
              <a:off x="-357222" y="3929066"/>
              <a:ext cx="135732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>
                <a:buFont typeface="Wingdings"/>
                <a:buChar char="ü"/>
              </a:pPr>
              <a:r>
                <a:rPr lang="en-US" sz="4000" b="1" dirty="0" smtClean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endParaRPr lang="en-US" sz="4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57222" y="4826154"/>
              <a:ext cx="135732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>
                <a:buFont typeface="Wingdings"/>
                <a:buChar char="ü"/>
              </a:pPr>
              <a:r>
                <a:rPr lang="en-US" sz="4000" b="1" dirty="0" smtClean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endParaRPr lang="en-US" sz="4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57222" y="5214950"/>
              <a:ext cx="135732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>
                <a:buFont typeface="Wingdings"/>
                <a:buChar char="ü"/>
              </a:pPr>
              <a:r>
                <a:rPr lang="en-US" sz="4000" b="1" dirty="0" smtClean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endParaRPr lang="en-US" sz="4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94646" y="6334780"/>
            <a:ext cx="6906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0926" lvl="0" indent="-51435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do not have to execute (but </a:t>
            </a:r>
            <a:r>
              <a:rPr lang="en-US" sz="2800" b="1" i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may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sym typeface="Wingdings" pitchFamily="2" charset="2"/>
              </a:rPr>
              <a:t>) on 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c2</a:t>
            </a:r>
            <a:endParaRPr lang="en-US" sz="28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FF66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473" y="4367894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0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4000" b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91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Optimizing Dependent Advice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smtClean="0"/>
              <a:t>Motivated by tracematch-based analysis,</a:t>
            </a:r>
            <a:br>
              <a:rPr smtClean="0"/>
            </a:br>
            <a:r>
              <a:rPr smtClean="0"/>
              <a:t>Bodden, Hendren &amp; Lhotak (ECOOP 2007)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smtClean="0"/>
              <a:t>Two analysis stages:</a:t>
            </a:r>
          </a:p>
          <a:p>
            <a:r>
              <a:rPr smtClean="0"/>
              <a:t>Quick check</a:t>
            </a:r>
          </a:p>
          <a:p>
            <a:pPr lvl="1"/>
            <a:r>
              <a:rPr smtClean="0"/>
              <a:t>syntactic</a:t>
            </a:r>
          </a:p>
          <a:p>
            <a:r>
              <a:rPr smtClean="0"/>
              <a:t>Flow-insensitive Orphan-shadows analysis</a:t>
            </a:r>
          </a:p>
          <a:p>
            <a:pPr lvl="1"/>
            <a:r>
              <a:rPr/>
              <a:t>u</a:t>
            </a:r>
            <a:r>
              <a:rPr smtClean="0"/>
              <a:t>ses context-sensitive points-to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21</a:t>
            </a:fld>
            <a:endParaRPr lang="en-CA" dirty="0"/>
          </a:p>
        </p:txBody>
      </p:sp>
    </p:spTree>
  </p:cSld>
  <p:clrMapOvr>
    <a:masterClrMapping/>
  </p:clrMapOvr>
  <p:transition advTm="2764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79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5786" y="192880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err="1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JavaMOP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71546"/>
            <a:ext cx="37812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Various specification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 languages</a:t>
            </a:r>
            <a:endParaRPr lang="en-CA" sz="1100" dirty="0"/>
          </a:p>
        </p:txBody>
      </p:sp>
      <p:sp>
        <p:nvSpPr>
          <p:cNvPr id="17" name="Down Arrow 16"/>
          <p:cNvSpPr/>
          <p:nvPr/>
        </p:nvSpPr>
        <p:spPr>
          <a:xfrm rot="18900000">
            <a:off x="2913387" y="2663362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428992" y="3357562"/>
            <a:ext cx="2364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AJ aspect</a:t>
            </a:r>
            <a:endParaRPr lang="en-CA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282" y="414338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err="1" smtClean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abc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596" y="5906176"/>
            <a:ext cx="3323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relational aspects</a:t>
            </a:r>
            <a:endParaRPr lang="en-CA" sz="1100" dirty="0"/>
          </a:p>
        </p:txBody>
      </p:sp>
      <p:sp>
        <p:nvSpPr>
          <p:cNvPr id="34" name="Rectangle 33"/>
          <p:cNvSpPr/>
          <p:nvPr/>
        </p:nvSpPr>
        <p:spPr>
          <a:xfrm>
            <a:off x="857224" y="4755326"/>
            <a:ext cx="2605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tracematches</a:t>
            </a:r>
            <a:endParaRPr lang="en-CA" sz="1100" dirty="0"/>
          </a:p>
        </p:txBody>
      </p:sp>
      <p:sp>
        <p:nvSpPr>
          <p:cNvPr id="38" name="Down Arrow 37"/>
          <p:cNvSpPr/>
          <p:nvPr/>
        </p:nvSpPr>
        <p:spPr>
          <a:xfrm rot="15134195">
            <a:off x="2801589" y="3980324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Rectangle 39"/>
          <p:cNvSpPr/>
          <p:nvPr/>
        </p:nvSpPr>
        <p:spPr>
          <a:xfrm>
            <a:off x="214282" y="3357562"/>
            <a:ext cx="3262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History-based</a:t>
            </a:r>
            <a:endParaRPr lang="en-CA" sz="1400" u="sng" dirty="0"/>
          </a:p>
        </p:txBody>
      </p:sp>
      <p:sp>
        <p:nvSpPr>
          <p:cNvPr id="25" name="Down Arrow 24"/>
          <p:cNvSpPr/>
          <p:nvPr/>
        </p:nvSpPr>
        <p:spPr>
          <a:xfrm rot="11087564">
            <a:off x="1743200" y="530121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42" name="Group 41"/>
          <p:cNvGrpSpPr/>
          <p:nvPr/>
        </p:nvGrpSpPr>
        <p:grpSpPr>
          <a:xfrm>
            <a:off x="3460574" y="1071546"/>
            <a:ext cx="6040648" cy="5429264"/>
            <a:chOff x="3460574" y="1428736"/>
            <a:chExt cx="6040648" cy="5429264"/>
          </a:xfrm>
        </p:grpSpPr>
        <p:sp>
          <p:nvSpPr>
            <p:cNvPr id="24" name="TextBox 23"/>
            <p:cNvSpPr txBox="1"/>
            <p:nvPr/>
          </p:nvSpPr>
          <p:spPr>
            <a:xfrm>
              <a:off x="3500430" y="1857364"/>
              <a:ext cx="3643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CA" sz="4000" b="1" dirty="0" smtClean="0">
                  <a:solidFill>
                    <a:srgbClr val="FF33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J-LO</a:t>
              </a:r>
              <a:endParaRPr lang="en-CA" sz="4000" b="1" dirty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0" y="1428736"/>
              <a:ext cx="18298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LTL spec.</a:t>
              </a:r>
              <a:endParaRPr lang="en-CA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00662" y="2714620"/>
              <a:ext cx="3643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CA" sz="4000" b="1" dirty="0" smtClean="0">
                  <a:solidFill>
                    <a:srgbClr val="FF33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S2A</a:t>
              </a:r>
              <a:endParaRPr lang="en-CA" sz="4000" b="1" dirty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86710" y="2428868"/>
              <a:ext cx="9028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LSC</a:t>
              </a:r>
              <a:endParaRPr lang="en-CA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7884" y="4929198"/>
              <a:ext cx="364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CA" sz="3600" b="1" dirty="0" smtClean="0">
                  <a:solidFill>
                    <a:srgbClr val="FF33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M2Aspects</a:t>
              </a:r>
              <a:endParaRPr lang="en-CA" sz="3600" b="1" dirty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15206" y="5572140"/>
              <a:ext cx="9829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MSC</a:t>
              </a:r>
              <a:endParaRPr lang="en-CA" sz="1100" dirty="0"/>
            </a:p>
          </p:txBody>
        </p:sp>
        <p:sp>
          <p:nvSpPr>
            <p:cNvPr id="35" name="Down Arrow 34"/>
            <p:cNvSpPr/>
            <p:nvPr/>
          </p:nvSpPr>
          <p:spPr>
            <a:xfrm rot="712605">
              <a:off x="4924382" y="2701696"/>
              <a:ext cx="642942" cy="714380"/>
            </a:xfrm>
            <a:prstGeom prst="downArrow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6" name="Down Arrow 35"/>
            <p:cNvSpPr/>
            <p:nvPr/>
          </p:nvSpPr>
          <p:spPr>
            <a:xfrm rot="3308204">
              <a:off x="6013252" y="3182569"/>
              <a:ext cx="642942" cy="714380"/>
            </a:xfrm>
            <a:prstGeom prst="downArrow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7" name="Down Arrow 36"/>
            <p:cNvSpPr/>
            <p:nvPr/>
          </p:nvSpPr>
          <p:spPr>
            <a:xfrm rot="8100000">
              <a:off x="5730547" y="4194638"/>
              <a:ext cx="642942" cy="714380"/>
            </a:xfrm>
            <a:prstGeom prst="downArrow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57620" y="6334780"/>
              <a:ext cx="38828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Java-STAIRS Aspects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57620" y="5715016"/>
              <a:ext cx="364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CA" sz="3600" b="1" dirty="0" err="1" smtClean="0">
                  <a:solidFill>
                    <a:srgbClr val="FF33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MOFScript</a:t>
              </a:r>
              <a:endParaRPr lang="en-CA" sz="3600" b="1" dirty="0">
                <a:solidFill>
                  <a:srgbClr val="FF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rot="6915436">
              <a:off x="3496293" y="5300907"/>
              <a:ext cx="642942" cy="714380"/>
            </a:xfrm>
            <a:prstGeom prst="downArrow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smtClean="0"/>
              <a:t>Auto-generating dependent advice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878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917" y="857232"/>
            <a:ext cx="2646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tracematch</a:t>
            </a:r>
            <a:endParaRPr lang="en-CA" sz="1400" dirty="0"/>
          </a:p>
        </p:txBody>
      </p:sp>
      <p:sp>
        <p:nvSpPr>
          <p:cNvPr id="7" name="Down Arrow 6"/>
          <p:cNvSpPr/>
          <p:nvPr/>
        </p:nvSpPr>
        <p:spPr>
          <a:xfrm>
            <a:off x="1535885" y="1571612"/>
            <a:ext cx="642942" cy="142876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5687" y="71414"/>
            <a:ext cx="36433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abc compiler</a:t>
            </a:r>
            <a:endParaRPr lang="en-CA" sz="4000" b="1" dirty="0"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0723" y="146123"/>
            <a:ext cx="36433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err="1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JavaMOP</a:t>
            </a:r>
            <a:endParaRPr lang="en-CA" sz="4000" b="1" dirty="0"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22178" y="857232"/>
            <a:ext cx="2880429" cy="1181660"/>
            <a:chOff x="5211269" y="857232"/>
            <a:chExt cx="2880429" cy="1181660"/>
          </a:xfrm>
        </p:grpSpPr>
        <p:sp>
          <p:nvSpPr>
            <p:cNvPr id="13" name="Rectangle 12"/>
            <p:cNvSpPr/>
            <p:nvPr/>
          </p:nvSpPr>
          <p:spPr>
            <a:xfrm>
              <a:off x="5211269" y="857232"/>
              <a:ext cx="19415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ERE spec.</a:t>
              </a:r>
              <a:endParaRPr lang="en-CA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59401" y="1206766"/>
              <a:ext cx="2269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FTLTL spec.</a:t>
              </a:r>
              <a:endParaRPr lang="en-CA" sz="11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03379" y="1515672"/>
              <a:ext cx="22883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60000"/>
                    </a:srgbClr>
                  </a:solidFill>
                  <a:effectLst>
                    <a:innerShdw blurRad="50800" dist="50800" dir="13500000">
                      <a:srgbClr val="000000">
                        <a:alpha val="45000"/>
                      </a:srgbClr>
                    </a:innerShdw>
                  </a:effectLst>
                  <a:latin typeface="Franklin Gothic Book"/>
                </a:rPr>
                <a:t>PTLTL spec.</a:t>
              </a:r>
              <a:endParaRPr lang="en-CA" sz="1100" dirty="0"/>
            </a:p>
          </p:txBody>
        </p:sp>
      </p:grpSp>
      <p:sp>
        <p:nvSpPr>
          <p:cNvPr id="16" name="Down Arrow 15"/>
          <p:cNvSpPr/>
          <p:nvPr/>
        </p:nvSpPr>
        <p:spPr>
          <a:xfrm>
            <a:off x="6740921" y="2071678"/>
            <a:ext cx="642942" cy="928694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Down Arrow 16"/>
          <p:cNvSpPr/>
          <p:nvPr/>
        </p:nvSpPr>
        <p:spPr>
          <a:xfrm>
            <a:off x="6740921" y="3500438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5230801" y="2905780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Finite-state machine</a:t>
            </a:r>
            <a:endParaRPr lang="en-CA" sz="1100" dirty="0"/>
          </a:p>
        </p:txBody>
      </p:sp>
      <p:sp>
        <p:nvSpPr>
          <p:cNvPr id="23" name="Rectangle 22"/>
          <p:cNvSpPr/>
          <p:nvPr/>
        </p:nvSpPr>
        <p:spPr>
          <a:xfrm>
            <a:off x="25765" y="2905780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Finite-state machine</a:t>
            </a:r>
            <a:endParaRPr lang="en-CA" sz="1100" dirty="0"/>
          </a:p>
        </p:txBody>
      </p:sp>
      <p:sp>
        <p:nvSpPr>
          <p:cNvPr id="24" name="Rectangle 23"/>
          <p:cNvSpPr/>
          <p:nvPr/>
        </p:nvSpPr>
        <p:spPr>
          <a:xfrm>
            <a:off x="204756" y="4203241"/>
            <a:ext cx="33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Generic Algorithm</a:t>
            </a:r>
            <a:endParaRPr lang="en-CA" sz="1100" dirty="0">
              <a:solidFill>
                <a:srgbClr val="FFC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535885" y="3500438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5409792" y="4203241"/>
            <a:ext cx="33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Generic Algorithm</a:t>
            </a:r>
            <a:endParaRPr lang="en-CA" sz="1100" dirty="0">
              <a:solidFill>
                <a:srgbClr val="FFC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0347" y="5977614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Dependency Declarations</a:t>
            </a:r>
            <a:endParaRPr lang="en-CA" sz="1100" dirty="0"/>
          </a:p>
        </p:txBody>
      </p:sp>
      <p:sp>
        <p:nvSpPr>
          <p:cNvPr id="30" name="Down Arrow 29"/>
          <p:cNvSpPr/>
          <p:nvPr/>
        </p:nvSpPr>
        <p:spPr>
          <a:xfrm rot="18900000">
            <a:off x="2060310" y="4658922"/>
            <a:ext cx="642942" cy="1446529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Down Arrow 30"/>
          <p:cNvSpPr/>
          <p:nvPr/>
        </p:nvSpPr>
        <p:spPr>
          <a:xfrm rot="2700000">
            <a:off x="6275154" y="4658922"/>
            <a:ext cx="642942" cy="1446529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</p:cSld>
  <p:clrMapOvr>
    <a:masterClrMapping/>
  </p:clrMapOvr>
  <p:transition advTm="5412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2" grpId="0"/>
      <p:bldP spid="16" grpId="0" animBg="1"/>
      <p:bldP spid="17" grpId="0" animBg="1"/>
      <p:bldP spid="19" grpId="0"/>
      <p:bldP spid="27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53452" y="3429000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c,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571736" y="5143512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a,b,d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500034" y="5929330"/>
            <a:ext cx="8286808" cy="78581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ependency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  strong</a:t>
            </a:r>
            <a:r>
              <a:rPr kumimoji="0" lang="en-US" sz="2400" b="1" i="0" u="none" strike="noStrike" kern="1200" cap="none" spc="0" normalizeH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a,d</a:t>
            </a:r>
            <a:r>
              <a:rPr kumimoji="0" lang="en-US" sz="2400" b="1" i="0" u="none" strike="noStrike" kern="1200" cap="none" spc="0" normalizeH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072066" y="5929330"/>
            <a:ext cx="1928826" cy="78581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weak c; }</a:t>
            </a:r>
            <a:endParaRPr kumimoji="0" lang="en-US" sz="2400" b="1" i="0" u="none" strike="noStrike" kern="1200" cap="none" spc="0" normalizeH="0" baseline="0" noProof="0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FF66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FSM </a:t>
            </a:r>
            <a:r>
              <a:rPr lang="en-US" dirty="0" smtClean="0">
                <a:sym typeface="Wingdings" pitchFamily="2" charset="2"/>
              </a:rPr>
              <a:t> dependency declarations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85786" y="2571744"/>
            <a:ext cx="785818" cy="7858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43372" y="2571744"/>
            <a:ext cx="785818" cy="7858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86644" y="2500306"/>
            <a:ext cx="928694" cy="928694"/>
            <a:chOff x="7286644" y="2571744"/>
            <a:chExt cx="785818" cy="785818"/>
          </a:xfrm>
        </p:grpSpPr>
        <p:sp>
          <p:nvSpPr>
            <p:cNvPr id="5" name="Oval 4"/>
            <p:cNvSpPr/>
            <p:nvPr/>
          </p:nvSpPr>
          <p:spPr>
            <a:xfrm>
              <a:off x="7286644" y="2571744"/>
              <a:ext cx="785818" cy="785818"/>
            </a:xfrm>
            <a:prstGeom prst="ellipse">
              <a:avLst/>
            </a:prstGeom>
            <a:solidFill>
              <a:schemeClr val="tx1"/>
            </a:solidFill>
            <a:ln w="539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362844" y="2647944"/>
              <a:ext cx="633418" cy="633418"/>
            </a:xfrm>
            <a:prstGeom prst="ellipse">
              <a:avLst/>
            </a:prstGeom>
            <a:solidFill>
              <a:schemeClr val="tx1"/>
            </a:solidFill>
            <a:ln w="571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4143372" y="4714884"/>
            <a:ext cx="785818" cy="7858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0" name="Straight Arrow Connector 9"/>
          <p:cNvCxnSpPr>
            <a:stCxn id="3" idx="6"/>
            <a:endCxn id="4" idx="2"/>
          </p:cNvCxnSpPr>
          <p:nvPr/>
        </p:nvCxnSpPr>
        <p:spPr>
          <a:xfrm>
            <a:off x="1571604" y="2964653"/>
            <a:ext cx="2571768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464711" y="4036223"/>
            <a:ext cx="1587482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020369" y="4036223"/>
            <a:ext cx="1587482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  <a:endCxn id="5" idx="2"/>
          </p:cNvCxnSpPr>
          <p:nvPr/>
        </p:nvCxnSpPr>
        <p:spPr>
          <a:xfrm>
            <a:off x="4929190" y="2964653"/>
            <a:ext cx="2357454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71736" y="2035959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5857884" y="2035959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d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3358765" y="365229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5143504" y="365229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</a:t>
            </a:r>
            <a:endParaRPr lang="en-US" sz="3200" dirty="0"/>
          </a:p>
        </p:txBody>
      </p:sp>
      <p:cxnSp>
        <p:nvCxnSpPr>
          <p:cNvPr id="30" name="Curved Connector 29"/>
          <p:cNvCxnSpPr>
            <a:stCxn id="3" idx="1"/>
            <a:endCxn id="3" idx="7"/>
          </p:cNvCxnSpPr>
          <p:nvPr/>
        </p:nvCxnSpPr>
        <p:spPr>
          <a:xfrm rot="5400000" flipH="1" flipV="1">
            <a:off x="1178695" y="2408995"/>
            <a:ext cx="1588" cy="555658"/>
          </a:xfrm>
          <a:prstGeom prst="curvedConnector3">
            <a:avLst>
              <a:gd name="adj1" fmla="val 54032133"/>
            </a:avLst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" idx="1"/>
            <a:endCxn id="4" idx="7"/>
          </p:cNvCxnSpPr>
          <p:nvPr/>
        </p:nvCxnSpPr>
        <p:spPr>
          <a:xfrm rot="5400000" flipH="1" flipV="1">
            <a:off x="4536281" y="2408995"/>
            <a:ext cx="1588" cy="555658"/>
          </a:xfrm>
          <a:prstGeom prst="curvedConnector3">
            <a:avLst>
              <a:gd name="adj1" fmla="val 51632888"/>
            </a:avLst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500166" y="1535893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b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929190" y="1535893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b</a:t>
            </a:r>
            <a:endParaRPr lang="en-US" sz="32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786446" y="4429132"/>
            <a:ext cx="2786082" cy="1285884"/>
          </a:xfrm>
          <a:prstGeom prst="wedgeRoundRectCallout">
            <a:avLst>
              <a:gd name="adj1" fmla="val 20995"/>
              <a:gd name="adj2" fmla="val -15189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Represents aspect’s</a:t>
            </a:r>
            <a:b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visual effect</a:t>
            </a:r>
            <a:endParaRPr lang="en-CA" sz="1050" dirty="0" smtClean="0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500034" y="6357958"/>
            <a:ext cx="8286808" cy="78581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ependency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  strong</a:t>
            </a:r>
            <a:r>
              <a:rPr kumimoji="0" lang="en-US" sz="2400" b="1" i="0" u="none" strike="noStrike" kern="1200" cap="none" spc="0" normalizeH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a,c,d</a:t>
            </a:r>
            <a:r>
              <a:rPr kumimoji="0" lang="en-US" sz="2400" b="1" i="0" u="none" strike="noStrike" kern="1200" cap="none" spc="0" normalizeH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357818" y="6357958"/>
            <a:ext cx="1928826" cy="78581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weak b; }</a:t>
            </a:r>
            <a:endParaRPr kumimoji="0" lang="en-US" sz="2400" b="1" i="0" u="none" strike="noStrike" kern="1200" cap="none" spc="0" normalizeH="0" baseline="0" noProof="0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33CC33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3286116" y="3714752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5072066" y="3714752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383086" y="6109846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1071538" y="1571612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4437498" y="1579986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85786" y="4714884"/>
            <a:ext cx="785818" cy="78581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err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3" idx="4"/>
            <a:endCxn id="42" idx="0"/>
          </p:cNvCxnSpPr>
          <p:nvPr/>
        </p:nvCxnSpPr>
        <p:spPr>
          <a:xfrm rot="5400000">
            <a:off x="500034" y="4036223"/>
            <a:ext cx="1357322" cy="1588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42" idx="7"/>
          </p:cNvCxnSpPr>
          <p:nvPr/>
        </p:nvCxnSpPr>
        <p:spPr>
          <a:xfrm rot="5400000">
            <a:off x="2063747" y="2635259"/>
            <a:ext cx="1587482" cy="2801928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" idx="2"/>
            <a:endCxn id="42" idx="6"/>
          </p:cNvCxnSpPr>
          <p:nvPr/>
        </p:nvCxnSpPr>
        <p:spPr>
          <a:xfrm rot="10800000">
            <a:off x="1571604" y="5107793"/>
            <a:ext cx="2571768" cy="1588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42" idx="1"/>
          </p:cNvCxnSpPr>
          <p:nvPr/>
        </p:nvCxnSpPr>
        <p:spPr>
          <a:xfrm rot="5400000" flipH="1">
            <a:off x="623037" y="5107793"/>
            <a:ext cx="555658" cy="1588"/>
          </a:xfrm>
          <a:prstGeom prst="curvedConnector5">
            <a:avLst>
              <a:gd name="adj1" fmla="val -41140"/>
              <a:gd name="adj2" fmla="val 41038237"/>
              <a:gd name="adj3" fmla="val 141140"/>
            </a:avLst>
          </a:prstGeom>
          <a:ln w="38100">
            <a:solidFill>
              <a:schemeClr val="tx1">
                <a:alpha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14348" y="342900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d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45196" y="357187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c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823" y="4180952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∑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57422" y="3571876"/>
            <a:ext cx="571504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428596" y="4214818"/>
            <a:ext cx="2786082" cy="1000132"/>
          </a:xfrm>
          <a:prstGeom prst="wedgeRoundRectCallout">
            <a:avLst>
              <a:gd name="adj1" fmla="val -22082"/>
              <a:gd name="adj2" fmla="val -15400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Represents program start</a:t>
            </a:r>
            <a:endParaRPr lang="en-CA" sz="1050" dirty="0" smtClean="0"/>
          </a:p>
        </p:txBody>
      </p:sp>
      <p:sp>
        <p:nvSpPr>
          <p:cNvPr id="63" name="Oval 62"/>
          <p:cNvSpPr/>
          <p:nvPr/>
        </p:nvSpPr>
        <p:spPr>
          <a:xfrm>
            <a:off x="2840555" y="5181084"/>
            <a:ext cx="571504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/>
          <p:cNvSpPr/>
          <p:nvPr/>
        </p:nvSpPr>
        <p:spPr>
          <a:xfrm>
            <a:off x="2340489" y="3500438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Multiply 64"/>
          <p:cNvSpPr/>
          <p:nvPr/>
        </p:nvSpPr>
        <p:spPr>
          <a:xfrm>
            <a:off x="231215" y="3374495"/>
            <a:ext cx="642942" cy="785818"/>
          </a:xfrm>
          <a:prstGeom prst="mathMultiply">
            <a:avLst>
              <a:gd name="adj1" fmla="val 23520"/>
            </a:avLst>
          </a:prstGeom>
          <a:solidFill>
            <a:srgbClr val="FF0000">
              <a:alpha val="70000"/>
            </a:srgbClr>
          </a:solidFill>
          <a:ln w="19050" cap="flat" cmpd="sng" algn="ctr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429256" y="5000636"/>
            <a:ext cx="2786082" cy="1285884"/>
          </a:xfrm>
          <a:prstGeom prst="wedgeRoundRectCallout">
            <a:avLst>
              <a:gd name="adj1" fmla="val -44267"/>
              <a:gd name="adj2" fmla="val -10020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Name of dependent advice</a:t>
            </a:r>
            <a:endParaRPr lang="en-CA" sz="1050" dirty="0" smtClean="0"/>
          </a:p>
        </p:txBody>
      </p:sp>
    </p:spTree>
    <p:custDataLst>
      <p:tags r:id="rId1"/>
    </p:custDataLst>
  </p:cSld>
  <p:clrMapOvr>
    <a:masterClrMapping/>
  </p:clrMapOvr>
  <p:transition advTm="18123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6B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6B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6B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6B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48472 L -2.5E-6 -0.01227 " pathEditMode="fixed" rAng="0" ptsTypes="AA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54 -0.33773 L 5.55556E-7 -0.01227 " pathEditMode="fixed" rAng="0" ptsTypes="AA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7917 L 0.00087 -0.01921 " pathEditMode="fixed" rAng="0" ptsTypes="AA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33 -0.17986 L 5.55556E-7 -0.02222 " pathEditMode="fixed" rAng="0" ptsTypes="AA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6B0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6B0A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6B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6B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0" grpId="3"/>
      <p:bldP spid="28" grpId="0" animBg="1"/>
      <p:bldP spid="28" grpId="1" animBg="1"/>
      <p:bldP spid="34" grpId="0" animBg="1"/>
      <p:bldP spid="34" grpId="1" animBg="1"/>
      <p:bldP spid="8" grpId="0" animBg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5" grpId="0"/>
      <p:bldP spid="25" grpId="1"/>
      <p:bldP spid="36" grpId="0"/>
      <p:bldP spid="37" grpId="0"/>
      <p:bldP spid="26" grpId="0" animBg="1"/>
      <p:bldP spid="26" grpId="1" animBg="1"/>
      <p:bldP spid="31" grpId="0"/>
      <p:bldP spid="31" grpId="1"/>
      <p:bldP spid="31" grpId="2"/>
      <p:bldP spid="33" grpId="0" animBg="1"/>
      <p:bldP spid="33" grpId="1" animBg="1"/>
      <p:bldP spid="33" grpId="2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9" grpId="3"/>
      <p:bldP spid="62" grpId="0" animBg="1"/>
      <p:bldP spid="62" grpId="1" animBg="1"/>
      <p:bldP spid="21" grpId="0" animBg="1"/>
      <p:bldP spid="21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Proven: Algorithm is "stable"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600200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sz="3200" smtClean="0"/>
              <a:t>Equivalent automata yield</a:t>
            </a:r>
            <a:br>
              <a:rPr sz="3200" smtClean="0"/>
            </a:br>
            <a:r>
              <a:rPr sz="3200" smtClean="0"/>
              <a:t>equivalent dependency declarations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26</a:t>
            </a:fld>
            <a:endParaRPr lang="en-CA" dirty="0"/>
          </a:p>
        </p:txBody>
      </p:sp>
    </p:spTree>
  </p:cSld>
  <p:clrMapOvr>
    <a:masterClrMapping/>
  </p:clrMapOvr>
  <p:transition advTm="33078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72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Benchmarks - Properties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28</a:t>
            </a:fld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500174"/>
          <a:ext cx="7643866" cy="314327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821933"/>
                <a:gridCol w="3821933"/>
              </a:tblGrid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ASyncIter</a:t>
                      </a:r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 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FailSafeIterM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ASyncIter</a:t>
                      </a:r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sz="2800" b="1" kern="1200" dirty="0" smtClean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HasNext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FailSafeEnum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LeakingSync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FailSafeEnum</a:t>
                      </a:r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HT</a:t>
                      </a:r>
                      <a:endParaRPr lang="en-US" sz="2800" b="1" kern="1200" dirty="0" smtClean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Reader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FailSafeIter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Writer</a:t>
                      </a:r>
                      <a:endParaRPr lang="en-US" sz="2800" b="1" i="0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4547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Benchmarks -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mtClean="0"/>
              <a:t>For each of the ten properties:</a:t>
            </a:r>
          </a:p>
          <a:p>
            <a:r>
              <a:rPr lang="en-US" dirty="0" smtClean="0"/>
              <a:t>H</a:t>
            </a:r>
            <a:r>
              <a:rPr smtClean="0"/>
              <a:t>and-coded AspectJ aspect &amp; annotations</a:t>
            </a:r>
          </a:p>
          <a:p>
            <a:r>
              <a:rPr lang="en-US" dirty="0" smtClean="0"/>
              <a:t>T</a:t>
            </a:r>
            <a:r>
              <a:rPr smtClean="0"/>
              <a:t>racematch</a:t>
            </a:r>
          </a:p>
          <a:p>
            <a:endParaRPr smtClean="0"/>
          </a:p>
          <a:p>
            <a:pPr>
              <a:buNone/>
            </a:pPr>
            <a:r>
              <a:rPr smtClean="0"/>
              <a:t>Where possible:</a:t>
            </a:r>
          </a:p>
          <a:p>
            <a:r>
              <a:rPr smtClean="0"/>
              <a:t>JavaMOP specification in ERE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smtClean="0"/>
              <a:t>For three specifications also:</a:t>
            </a:r>
          </a:p>
          <a:p>
            <a:r>
              <a:rPr smtClean="0"/>
              <a:t>JavaMOP specification in FTLTL </a:t>
            </a:r>
          </a:p>
          <a:p>
            <a:r>
              <a:rPr smtClean="0"/>
              <a:t>JavaMOP specification in PTLTL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29</a:t>
            </a:fld>
            <a:endParaRPr lang="en-CA" dirty="0"/>
          </a:p>
        </p:txBody>
      </p:sp>
    </p:spTree>
  </p:cSld>
  <p:clrMapOvr>
    <a:masterClrMapping/>
  </p:clrMapOvr>
  <p:transition advTm="5409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 concern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sz="3600" smtClean="0"/>
          </a:p>
          <a:p>
            <a:pPr>
              <a:buNone/>
            </a:pPr>
            <a:endParaRPr sz="3600" smtClean="0"/>
          </a:p>
          <a:p>
            <a:pPr algn="ctr">
              <a:buNone/>
            </a:pPr>
            <a:r>
              <a:rPr sz="3600" smtClean="0"/>
              <a:t>Do not </a:t>
            </a:r>
            <a:r>
              <a:rPr sz="3600" smtClean="0">
                <a:solidFill>
                  <a:srgbClr val="FFC000"/>
                </a:solidFill>
              </a:rPr>
              <a:t>write </a:t>
            </a:r>
            <a:r>
              <a:rPr sz="3600" smtClean="0"/>
              <a:t>to a</a:t>
            </a:r>
            <a:br>
              <a:rPr sz="3600" smtClean="0"/>
            </a:br>
            <a:r>
              <a:rPr sz="3600" smtClean="0">
                <a:solidFill>
                  <a:srgbClr val="FFC000"/>
                </a:solidFill>
              </a:rPr>
              <a:t>disconnected </a:t>
            </a:r>
            <a:r>
              <a:rPr sz="3600" smtClean="0"/>
              <a:t>connection.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  <p:transition advTm="18609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Benchmark programs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>
                <a:solidFill>
                  <a:schemeClr val="tx2">
                    <a:shade val="50000"/>
                  </a:schemeClr>
                </a:solidFill>
              </a:rPr>
              <a:pPr/>
              <a:t>30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2262838"/>
          <a:ext cx="7643866" cy="29289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821933"/>
                <a:gridCol w="3821933"/>
              </a:tblGrid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antlr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hsqldb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bloat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jython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chart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lucene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eclipse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pmd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fop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ln w="127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800" dist="50800" dir="13500000">
                              <a:srgbClr val="000000">
                                <a:alpha val="45000"/>
                              </a:srgbClr>
                            </a:innerShdw>
                          </a:effectLst>
                        </a:rPr>
                        <a:t>xalan</a:t>
                      </a:r>
                      <a:endParaRPr lang="en-US" sz="2800" b="1" kern="1200" dirty="0">
                        <a:ln w="127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800" dist="50800" dir="13500000">
                            <a:srgbClr val="000000">
                              <a:alpha val="4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21746" y="1405582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DaCapo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benchmark suite: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Runtime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2786050" y="4929198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380 woven programs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29454" y="2357430"/>
            <a:ext cx="1714512" cy="2571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6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smtClean="0"/>
              <a:t>limination of all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612808" y="4929198"/>
            <a:ext cx="5888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72 programs with overhead &gt;10%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29124" y="2214554"/>
            <a:ext cx="4214842" cy="27146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2910" y="2500306"/>
            <a:ext cx="4000528" cy="2071702"/>
            <a:chOff x="2214546" y="2500306"/>
            <a:chExt cx="4286280" cy="2071702"/>
          </a:xfrm>
        </p:grpSpPr>
        <p:sp>
          <p:nvSpPr>
            <p:cNvPr id="10" name="Rectangle 9"/>
            <p:cNvSpPr/>
            <p:nvPr/>
          </p:nvSpPr>
          <p:spPr>
            <a:xfrm>
              <a:off x="2597250" y="3403587"/>
              <a:ext cx="35208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zero overhead after optimization</a:t>
              </a:r>
              <a:endParaRPr lang="en-US" sz="2800" b="1" dirty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4546" y="2500306"/>
              <a:ext cx="68421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6" y="2500306"/>
              <a:ext cx="71438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advTm="261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r>
              <a:rPr smtClean="0"/>
              <a:t> of runtime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612808" y="4929198"/>
            <a:ext cx="58881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36 programs with overhead &gt;10%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and shadows remaining</a:t>
            </a:r>
            <a:endParaRPr lang="en-US" sz="2800" b="1" dirty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426" y="2500306"/>
            <a:ext cx="6357982" cy="2071702"/>
            <a:chOff x="2214546" y="2500306"/>
            <a:chExt cx="4286280" cy="2071702"/>
          </a:xfrm>
        </p:grpSpPr>
        <p:sp>
          <p:nvSpPr>
            <p:cNvPr id="9" name="Rectangle 8"/>
            <p:cNvSpPr/>
            <p:nvPr/>
          </p:nvSpPr>
          <p:spPr>
            <a:xfrm>
              <a:off x="2668702" y="3403587"/>
              <a:ext cx="34034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average reduction:</a:t>
              </a:r>
              <a:b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800" b="1" dirty="0" smtClean="0">
                  <a:ln w="127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by 37%</a:t>
              </a:r>
              <a:endParaRPr lang="en-US" sz="2800" b="1" dirty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4546" y="2500306"/>
              <a:ext cx="68421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6" y="2500306"/>
              <a:ext cx="71438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advTm="21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4400544"/>
          </a:xfrm>
        </p:spPr>
        <p:txBody>
          <a:bodyPr>
            <a:normAutofit/>
          </a:bodyPr>
          <a:lstStyle/>
          <a:p>
            <a:pPr>
              <a:buNone/>
            </a:pPr>
            <a:endParaRPr sz="20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after() returning(Object o):IgnoreTargets() {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sz="20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ignoredTargets.put(o,o)</a:t>
            </a:r>
            <a:r>
              <a:rPr sz="200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sz="2000" smtClean="0">
                <a:latin typeface="Courier New" pitchFamily="49" charset="0"/>
                <a:cs typeface="Courier New" pitchFamily="49" charset="0"/>
              </a:rPr>
            </a:br>
            <a:endParaRPr sz="20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after(Object thiz,Object targt):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		Any.MethodCall(thiz,targt) &amp;&amp; !IgnoreCalls() {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		if (</a:t>
            </a:r>
            <a:r>
              <a:rPr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!</a:t>
            </a:r>
            <a:r>
              <a:rPr sz="20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ignoredTargets.containsKey(targt)</a:t>
            </a:r>
            <a:r>
              <a:rPr sz="2000" smtClean="0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		    !Pertarget.aspectOf(thiz).contains(targt)){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			objectVolations.put(tjSP, tjSP);</a:t>
            </a:r>
            <a:br>
              <a:rPr sz="2000" smtClean="0">
                <a:latin typeface="Courier New" pitchFamily="49" charset="0"/>
                <a:cs typeface="Courier New" pitchFamily="49" charset="0"/>
              </a:rPr>
            </a:br>
            <a:r>
              <a:rPr sz="2000" smtClean="0">
                <a:latin typeface="Courier New" pitchFamily="49" charset="0"/>
                <a:cs typeface="Courier New" pitchFamily="49" charset="0"/>
              </a:rPr>
              <a:t>   }</a:t>
            </a:r>
          </a:p>
          <a:p>
            <a:pPr>
              <a:buNone/>
            </a:pPr>
            <a:r>
              <a:rPr sz="20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786314" y="2857496"/>
            <a:ext cx="1706562" cy="157163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0694" y="2285992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¬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663" y="135729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Law-of-Demeter Checker (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Lieberherr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3000"/>
                    <a:alpha val="95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</a:rPr>
              <a:t> et al.)</a:t>
            </a:r>
            <a:endParaRPr lang="en-US" sz="2800" b="1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6EA0B0">
                  <a:tint val="3000"/>
                  <a:alpha val="95000"/>
                </a:srgb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764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78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71618"/>
            <a:ext cx="8524232" cy="488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4219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Related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sz="2600" smtClean="0">
                <a:solidFill>
                  <a:schemeClr val="tx1"/>
                </a:solidFill>
              </a:rPr>
              <a:t>Already mentioned:</a:t>
            </a:r>
          </a:p>
          <a:p>
            <a:r>
              <a:rPr sz="2600" smtClean="0">
                <a:solidFill>
                  <a:srgbClr val="FFC000"/>
                </a:solidFill>
              </a:rPr>
              <a:t>S2A</a:t>
            </a:r>
            <a:r>
              <a:rPr sz="2600" smtClean="0"/>
              <a:t> (Maoz &amp; Harel, FSE 2006)</a:t>
            </a:r>
          </a:p>
          <a:p>
            <a:r>
              <a:rPr sz="2600" smtClean="0">
                <a:solidFill>
                  <a:srgbClr val="FFC000"/>
                </a:solidFill>
              </a:rPr>
              <a:t>M2Aspects</a:t>
            </a:r>
            <a:r>
              <a:rPr sz="2600" smtClean="0"/>
              <a:t> (Kr</a:t>
            </a:r>
            <a:r>
              <a:rPr lang="en-US" sz="2600" dirty="0" err="1" smtClean="0"/>
              <a:t>üger</a:t>
            </a:r>
            <a:r>
              <a:rPr lang="en-US" sz="2600" dirty="0" smtClean="0"/>
              <a:t> et al., SCESM 2006</a:t>
            </a:r>
            <a:r>
              <a:rPr lang="en-US" sz="2600" dirty="0" smtClean="0"/>
              <a:t>)</a:t>
            </a:r>
          </a:p>
          <a:p>
            <a:r>
              <a:rPr sz="2600" smtClean="0">
                <a:solidFill>
                  <a:srgbClr val="FFC000"/>
                </a:solidFill>
              </a:rPr>
              <a:t>Java-STAIRS Aspects </a:t>
            </a:r>
            <a:r>
              <a:rPr sz="2600" smtClean="0"/>
              <a:t>(Oldevik &amp; Haugen, </a:t>
            </a:r>
            <a:r>
              <a:rPr sz="2600" i="1" u="sng" smtClean="0"/>
              <a:t>5pm</a:t>
            </a:r>
            <a:r>
              <a:rPr sz="2600" smtClean="0"/>
              <a:t>)</a:t>
            </a:r>
            <a:endParaRPr lang="en-US" sz="2600" dirty="0" smtClean="0"/>
          </a:p>
          <a:p>
            <a:r>
              <a:rPr sz="2600" smtClean="0">
                <a:solidFill>
                  <a:srgbClr val="FFC000"/>
                </a:solidFill>
              </a:rPr>
              <a:t>J-LO</a:t>
            </a:r>
            <a:r>
              <a:rPr sz="2600" smtClean="0"/>
              <a:t> (Bodden, Diploma Thesis)</a:t>
            </a:r>
          </a:p>
          <a:p>
            <a:endParaRPr sz="2600" smtClean="0"/>
          </a:p>
          <a:p>
            <a:pPr>
              <a:buNone/>
            </a:pPr>
            <a:r>
              <a:rPr sz="2600" smtClean="0"/>
              <a:t>Other possible clients of dependent advice:</a:t>
            </a:r>
            <a:endParaRPr lang="en-US" sz="2600" dirty="0" smtClean="0"/>
          </a:p>
          <a:p>
            <a:r>
              <a:rPr sz="2600" smtClean="0">
                <a:solidFill>
                  <a:srgbClr val="FFC000"/>
                </a:solidFill>
              </a:rPr>
              <a:t>Association aspects </a:t>
            </a:r>
            <a:r>
              <a:rPr sz="2600" smtClean="0"/>
              <a:t>(Sakurai et al., AOSD 2004)</a:t>
            </a:r>
          </a:p>
          <a:p>
            <a:r>
              <a:rPr sz="2600" smtClean="0">
                <a:solidFill>
                  <a:srgbClr val="FFC000"/>
                </a:solidFill>
              </a:rPr>
              <a:t>LogicAJ</a:t>
            </a:r>
            <a:r>
              <a:rPr sz="2600" smtClean="0"/>
              <a:t> (Kniesel et al., RAM-SE 2004)</a:t>
            </a:r>
          </a:p>
          <a:p>
            <a:r>
              <a:rPr sz="2600" smtClean="0">
                <a:solidFill>
                  <a:srgbClr val="FFC000"/>
                </a:solidFill>
              </a:rPr>
              <a:t>Dataflow pointcuts </a:t>
            </a:r>
            <a:r>
              <a:rPr sz="2600" smtClean="0"/>
              <a:t>(Masuhara &amp; Kawauchi, APLAS 2003; and </a:t>
            </a:r>
            <a:r>
              <a:rPr sz="2600" i="1" u="sng" smtClean="0"/>
              <a:t>tomorrow, 14:30</a:t>
            </a:r>
            <a:r>
              <a:rPr sz="2600" smtClean="0"/>
              <a:t>) </a:t>
            </a:r>
            <a:endParaRPr sz="2600" smtClean="0"/>
          </a:p>
          <a:p>
            <a:r>
              <a:rPr sz="2600" smtClean="0">
                <a:solidFill>
                  <a:srgbClr val="FFC000"/>
                </a:solidFill>
              </a:rPr>
              <a:t>Conditional </a:t>
            </a:r>
            <a:r>
              <a:rPr sz="2600" smtClean="0">
                <a:solidFill>
                  <a:srgbClr val="FFC000"/>
                </a:solidFill>
              </a:rPr>
              <a:t>compilation </a:t>
            </a:r>
            <a:r>
              <a:rPr sz="2600" smtClean="0"/>
              <a:t>(Adams et al., </a:t>
            </a:r>
            <a:r>
              <a:rPr sz="2600" i="1" u="sng" smtClean="0"/>
              <a:t>Friday</a:t>
            </a:r>
            <a:r>
              <a:rPr sz="260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advTm="40516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Related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smtClean="0"/>
              <a:t>Optimizations for tracematches:</a:t>
            </a:r>
          </a:p>
          <a:p>
            <a:r>
              <a:rPr smtClean="0"/>
              <a:t>Bodden, Hendren &amp; Lhotak, ECOOP 2007</a:t>
            </a:r>
          </a:p>
          <a:p>
            <a:r>
              <a:rPr smtClean="0"/>
              <a:t>Bodden, Lam &amp; Hendren, FSE 2008</a:t>
            </a:r>
          </a:p>
          <a:p>
            <a:r>
              <a:rPr smtClean="0"/>
              <a:t>Naeem &amp; Lhotak, OOPSLA 2008</a:t>
            </a:r>
          </a:p>
          <a:p>
            <a:endParaRPr smtClean="0"/>
          </a:p>
          <a:p>
            <a:pPr>
              <a:buNone/>
            </a:pPr>
            <a:r>
              <a:rPr smtClean="0"/>
              <a:t>Optimizations of the Runtime Monitor:</a:t>
            </a:r>
          </a:p>
          <a:p>
            <a:r>
              <a:rPr smtClean="0"/>
              <a:t>Avgustinov et al., OOPSLA 2007</a:t>
            </a:r>
          </a:p>
          <a:p>
            <a:r>
              <a:rPr smtClean="0"/>
              <a:t>Chen &amp; Rosu, TACAS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 advTm="54219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Important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3200" smtClean="0">
                <a:solidFill>
                  <a:srgbClr val="FFC000"/>
                </a:solidFill>
              </a:rPr>
              <a:t>Approach hard to formalize without AOP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History-based a</a:t>
            </a:r>
            <a:r>
              <a:rPr sz="3200" smtClean="0">
                <a:solidFill>
                  <a:schemeClr val="tx1"/>
                </a:solidFill>
              </a:rPr>
              <a:t>spect modularizes instrumentation</a:t>
            </a:r>
          </a:p>
          <a:p>
            <a:r>
              <a:rPr sz="3200" smtClean="0">
                <a:solidFill>
                  <a:schemeClr val="tx1"/>
                </a:solidFill>
              </a:rPr>
              <a:t>Hence can use modular dependency annotation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 advTm="58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42908" y="285728"/>
            <a:ext cx="9144000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aspect ConnectionClosed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Set 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= new WeakIdentityHashSet();</a:t>
            </a:r>
          </a:p>
          <a:p>
            <a:pPr>
              <a:buNone/>
            </a:pPr>
            <a:endParaRPr sz="18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after </a:t>
            </a:r>
            <a:r>
              <a:rPr sz="180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/∗disconn∗/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(Connection c) returning: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call(∗ Connection.disconnect()) &amp;&amp; target(c)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closed.add(c);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8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after </a:t>
            </a:r>
            <a:r>
              <a:rPr sz="180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/∗reconn∗/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(Connection c) returning: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call(∗ Connection.reconnect()) &amp;&amp; target(c)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closed.remove(c);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8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before </a:t>
            </a:r>
            <a:r>
              <a:rPr sz="180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/∗write∗/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(Connection c) :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call(∗ Connection.write (..)) &amp;&amp; target(c)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if (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closed.contains(c)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	error(c+” is closed !”);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4281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3200" smtClean="0">
                <a:solidFill>
                  <a:schemeClr val="tx1"/>
                </a:solidFill>
              </a:rPr>
              <a:t>co-workers:</a:t>
            </a:r>
          </a:p>
          <a:p>
            <a:r>
              <a:rPr sz="3200" smtClean="0">
                <a:solidFill>
                  <a:schemeClr val="tx1"/>
                </a:solidFill>
              </a:rPr>
              <a:t>Laurie Hendren</a:t>
            </a:r>
          </a:p>
          <a:p>
            <a:r>
              <a:rPr sz="3200" smtClean="0">
                <a:solidFill>
                  <a:schemeClr val="tx1"/>
                </a:solidFill>
              </a:rPr>
              <a:t>Patrick Lam</a:t>
            </a:r>
          </a:p>
          <a:p>
            <a:endParaRPr sz="320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sz="3200" dirty="0" smtClean="0">
                <a:solidFill>
                  <a:schemeClr val="tx1"/>
                </a:solidFill>
              </a:rPr>
              <a:t>d</a:t>
            </a:r>
            <a:r>
              <a:rPr sz="3200" smtClean="0">
                <a:solidFill>
                  <a:schemeClr val="tx1"/>
                </a:solidFill>
              </a:rPr>
              <a:t>eveloper of S2A:</a:t>
            </a:r>
          </a:p>
          <a:p>
            <a:r>
              <a:rPr sz="3200" smtClean="0">
                <a:solidFill>
                  <a:schemeClr val="tx1"/>
                </a:solidFill>
              </a:rPr>
              <a:t>Shahar Maoz</a:t>
            </a:r>
          </a:p>
          <a:p>
            <a:pPr>
              <a:buNone/>
            </a:pPr>
            <a:endParaRPr sz="320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sz="3200" smtClean="0">
                <a:solidFill>
                  <a:schemeClr val="tx1"/>
                </a:solidFill>
              </a:rPr>
              <a:t>abc/tracematch maintainers:</a:t>
            </a:r>
          </a:p>
          <a:p>
            <a:r>
              <a:rPr sz="3200" smtClean="0">
                <a:solidFill>
                  <a:schemeClr val="tx1"/>
                </a:solidFill>
              </a:rPr>
              <a:t>Pavel Avgustinov</a:t>
            </a:r>
          </a:p>
          <a:p>
            <a:r>
              <a:rPr sz="3200" smtClean="0">
                <a:solidFill>
                  <a:schemeClr val="tx1"/>
                </a:solidFill>
              </a:rPr>
              <a:t>Julian Tibble</a:t>
            </a:r>
          </a:p>
          <a:p>
            <a:pPr>
              <a:buNone/>
            </a:pPr>
            <a:endParaRPr sz="320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 advTm="24656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44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76" y="214290"/>
            <a:ext cx="3841748" cy="2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85802"/>
            <a:ext cx="3390894" cy="232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643438" y="4500570"/>
            <a:ext cx="3835398" cy="2071702"/>
            <a:chOff x="4643438" y="4500570"/>
            <a:chExt cx="3835398" cy="207170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b="52612"/>
            <a:stretch>
              <a:fillRect/>
            </a:stretch>
          </p:blipFill>
          <p:spPr bwMode="auto">
            <a:xfrm>
              <a:off x="4643438" y="4500570"/>
              <a:ext cx="383539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b="52612"/>
            <a:stretch>
              <a:fillRect/>
            </a:stretch>
          </p:blipFill>
          <p:spPr bwMode="auto">
            <a:xfrm>
              <a:off x="4643438" y="5572140"/>
              <a:ext cx="383539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2038839" y="2928934"/>
            <a:ext cx="5066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www.aspectbench.org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8512" y="3390900"/>
            <a:ext cx="3706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www.bodden.de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285728"/>
            <a:ext cx="39082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7515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Static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dependency{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strong disconn(c),write(c);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	weak reconn(c);</a:t>
            </a:r>
          </a:p>
          <a:p>
            <a:pPr>
              <a:buNone/>
            </a:pPr>
            <a:r>
              <a:rPr sz="240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45</a:t>
            </a:fld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008329"/>
            <a:ext cx="8401080" cy="1706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3143248"/>
            <a:ext cx="8401080" cy="3714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Connection 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c1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new Connection();	</a:t>
            </a:r>
            <a:r>
              <a:rPr kumimoji="0" lang="en-US" sz="2400" b="1" i="0" u="none" strike="noStrike" kern="1200" cap="none" spc="0" normalizeH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//(1)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00FF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c2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new Connection(), 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c3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  </a:t>
            </a:r>
            <a:r>
              <a:rPr lang="en-US" sz="2400" b="1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//(2)</a:t>
            </a:r>
            <a:endParaRPr kumimoji="0" lang="en-US" sz="2400" b="1" i="0" u="none" strike="noStrike" kern="1200" cap="none" spc="0" normalizeH="0" baseline="0" noProof="0" dirty="0" smtClean="0">
              <a:ln w="12700">
                <a:solidFill>
                  <a:srgbClr val="6EA0B0">
                    <a:shade val="2500"/>
                    <a:alpha val="6500"/>
                  </a:srgbClr>
                </a:solidFill>
                <a:prstDash val="solid"/>
              </a:ln>
              <a:solidFill>
                <a:srgbClr val="FF6600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.disconnect();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c2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.write(“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”);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.reconnect();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c3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c3</a:t>
            </a:r>
            <a:r>
              <a:rPr lang="en-US" sz="2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.write(“bar”);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358082" y="2928934"/>
            <a:ext cx="1643074" cy="785818"/>
          </a:xfrm>
          <a:prstGeom prst="wedgeEllipseCallout">
            <a:avLst>
              <a:gd name="adj1" fmla="val -291095"/>
              <a:gd name="adj2" fmla="val 291590"/>
            </a:avLst>
          </a:prstGeom>
          <a:noFill/>
          <a:ln w="47625" cap="flat" cmpd="sng" algn="ctr">
            <a:solidFill>
              <a:srgbClr val="00FF00">
                <a:alpha val="25000"/>
              </a:srgbClr>
            </a:solidFill>
            <a:prstDash val="solid"/>
          </a:ln>
          <a:effectLst>
            <a:outerShdw blurRad="76200" dist="50800" dir="2700000" sx="102000" sy="102000" algn="tl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7286644" y="3929066"/>
            <a:ext cx="1643074" cy="571504"/>
          </a:xfrm>
          <a:prstGeom prst="wedgeEllipseCallout">
            <a:avLst>
              <a:gd name="adj1" fmla="val -286153"/>
              <a:gd name="adj2" fmla="val 155425"/>
            </a:avLst>
          </a:prstGeom>
          <a:noFill/>
          <a:ln w="47625" cap="flat" cmpd="sng" algn="ctr">
            <a:solidFill>
              <a:srgbClr val="FF6600">
                <a:alpha val="25000"/>
              </a:srgbClr>
            </a:solidFill>
            <a:prstDash val="solid"/>
          </a:ln>
          <a:effectLst>
            <a:outerShdw blurRad="76200" dist="50800" dir="2700000" sx="102000" sy="102000" algn="tl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Callout 15"/>
          <p:cNvSpPr/>
          <p:nvPr/>
        </p:nvSpPr>
        <p:spPr>
          <a:xfrm>
            <a:off x="7286644" y="3000372"/>
            <a:ext cx="1643074" cy="714380"/>
          </a:xfrm>
          <a:prstGeom prst="wedgeEllipseCallout">
            <a:avLst>
              <a:gd name="adj1" fmla="val -281759"/>
              <a:gd name="adj2" fmla="val 449225"/>
            </a:avLst>
          </a:prstGeom>
          <a:noFill/>
          <a:ln w="47625" cap="flat" cmpd="sng" algn="ctr">
            <a:solidFill>
              <a:srgbClr val="00FF00">
                <a:alpha val="25000"/>
              </a:srgbClr>
            </a:solidFill>
            <a:prstDash val="solid"/>
          </a:ln>
          <a:effectLst>
            <a:outerShdw blurRad="76200" dist="50800" dir="2700000" sx="102000" sy="102000" algn="tl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7286644" y="3000372"/>
            <a:ext cx="1643074" cy="714380"/>
          </a:xfrm>
          <a:prstGeom prst="wedgeEllipseCallout">
            <a:avLst>
              <a:gd name="adj1" fmla="val -310877"/>
              <a:gd name="adj2" fmla="val 198207"/>
            </a:avLst>
          </a:prstGeom>
          <a:noFill/>
          <a:ln w="47625" cap="flat" cmpd="sng" algn="ctr">
            <a:solidFill>
              <a:srgbClr val="00FF00">
                <a:alpha val="25000"/>
              </a:srgbClr>
            </a:solidFill>
            <a:prstDash val="solid"/>
          </a:ln>
          <a:effectLst>
            <a:outerShdw blurRad="76200" dist="50800" dir="2700000" sx="102000" sy="102000" algn="tl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E1ACA1A9-5D0D-4912-8B92-F352DF36540E}" type="slidenum">
              <a:rPr lang="en-CA" smtClean="0"/>
              <a:pPr/>
              <a:t>46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91805" y="384772"/>
            <a:ext cx="8215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Results – Static-analysis time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500034" y="1214422"/>
          <a:ext cx="828680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5662874"/>
            <a:ext cx="6357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Average total: 	12 minutes</a:t>
            </a:r>
          </a:p>
          <a:p>
            <a:r>
              <a:rPr lang="en-US" sz="32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Max total:  		58 minutes</a:t>
            </a:r>
            <a:endParaRPr lang="en-CA" sz="1400" dirty="0"/>
          </a:p>
        </p:txBody>
      </p:sp>
    </p:spTree>
  </p:cSld>
  <p:clrMapOvr>
    <a:masterClrMapping/>
  </p:clrMapOvr>
  <p:transition advTm="317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000100" y="4429132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" name="Diagram 60"/>
          <p:cNvGraphicFramePr/>
          <p:nvPr/>
        </p:nvGraphicFramePr>
        <p:xfrm>
          <a:off x="2714612" y="2071678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36" name="Down Arrow 35"/>
          <p:cNvSpPr/>
          <p:nvPr/>
        </p:nvSpPr>
        <p:spPr>
          <a:xfrm rot="18979140">
            <a:off x="3372385" y="1980515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2893425">
            <a:off x="6131186" y="204931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2893425">
            <a:off x="3412792" y="3594235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Down Arrow 38"/>
          <p:cNvSpPr/>
          <p:nvPr/>
        </p:nvSpPr>
        <p:spPr>
          <a:xfrm rot="19299654">
            <a:off x="6134266" y="3663803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3286116" y="2462751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err="1" smtClean="0">
                <a:solidFill>
                  <a:srgbClr val="FF33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AspectJ</a:t>
            </a:r>
            <a:r>
              <a:rPr lang="en-CA" sz="4000" b="1" dirty="0" smtClean="0">
                <a:solidFill>
                  <a:srgbClr val="FF33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compiler</a:t>
            </a:r>
            <a:endParaRPr lang="en-CA" sz="4000" b="1" dirty="0">
              <a:solidFill>
                <a:srgbClr val="FF33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43504" y="785794"/>
            <a:ext cx="32624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History-based</a:t>
            </a:r>
            <a:b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6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aspect</a:t>
            </a:r>
            <a:endParaRPr lang="en-CA" sz="1400" dirty="0"/>
          </a:p>
        </p:txBody>
      </p:sp>
      <p:sp>
        <p:nvSpPr>
          <p:cNvPr id="50" name="Shape 17"/>
          <p:cNvSpPr/>
          <p:nvPr/>
        </p:nvSpPr>
        <p:spPr>
          <a:xfrm>
            <a:off x="1857356" y="4857760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5367572" y="4727355"/>
            <a:ext cx="3562146" cy="344725"/>
            <a:chOff x="2643142" y="6060680"/>
            <a:chExt cx="5286444" cy="511592"/>
          </a:xfrm>
        </p:grpSpPr>
        <p:sp>
          <p:nvSpPr>
            <p:cNvPr id="42" name="Oval 41"/>
            <p:cNvSpPr/>
            <p:nvPr/>
          </p:nvSpPr>
          <p:spPr>
            <a:xfrm>
              <a:off x="2643142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Notched Right Arrow 42"/>
            <p:cNvSpPr/>
            <p:nvPr/>
          </p:nvSpPr>
          <p:spPr>
            <a:xfrm>
              <a:off x="3526806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030566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Notched Right Arrow 44"/>
            <p:cNvSpPr/>
            <p:nvPr/>
          </p:nvSpPr>
          <p:spPr>
            <a:xfrm>
              <a:off x="5914229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417994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Shape 17"/>
          <p:cNvSpPr/>
          <p:nvPr/>
        </p:nvSpPr>
        <p:spPr>
          <a:xfrm>
            <a:off x="6153390" y="442913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5572140"/>
            <a:ext cx="4268381" cy="4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ounded Rectangle 59"/>
          <p:cNvSpPr/>
          <p:nvPr/>
        </p:nvSpPr>
        <p:spPr>
          <a:xfrm>
            <a:off x="7163969" y="5600350"/>
            <a:ext cx="583717" cy="35719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Left-Right Arrow 61"/>
          <p:cNvSpPr/>
          <p:nvPr/>
        </p:nvSpPr>
        <p:spPr>
          <a:xfrm>
            <a:off x="4052884" y="4572008"/>
            <a:ext cx="1071570" cy="571504"/>
          </a:xfrm>
          <a:prstGeom prst="leftRightArrow">
            <a:avLst/>
          </a:prstGeom>
          <a:solidFill>
            <a:schemeClr val="tx1">
              <a:lumMod val="85000"/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2143108" y="4572008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29" name="Shape 17"/>
          <p:cNvSpPr/>
          <p:nvPr/>
        </p:nvSpPr>
        <p:spPr>
          <a:xfrm>
            <a:off x="7858148" y="442913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7058042" y="4357694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928662" y="1214422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hape 17"/>
          <p:cNvSpPr/>
          <p:nvPr/>
        </p:nvSpPr>
        <p:spPr>
          <a:xfrm>
            <a:off x="2714612" y="4929198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143240" y="4572008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28" name="Curved Down Arrow 27"/>
          <p:cNvSpPr/>
          <p:nvPr/>
        </p:nvSpPr>
        <p:spPr>
          <a:xfrm>
            <a:off x="5326822" y="4450682"/>
            <a:ext cx="428628" cy="21431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26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36" grpId="0" animBg="1"/>
      <p:bldP spid="39" grpId="0" animBg="1"/>
      <p:bldP spid="40" grpId="0"/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2" grpId="3" animBg="1"/>
      <p:bldP spid="62" grpId="4" animBg="1"/>
      <p:bldP spid="26" grpId="0" animBg="1"/>
      <p:bldP spid="26" grpId="1" animBg="1"/>
      <p:bldP spid="29" grpId="0" animBg="1"/>
      <p:bldP spid="30" grpId="0" animBg="1"/>
      <p:bldP spid="32" grpId="0" animBg="1"/>
      <p:bldP spid="3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760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929190" y="-357214"/>
            <a:ext cx="4286280" cy="80010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143472" y="1357298"/>
            <a:ext cx="4000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Problem: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  <a:t>Potentially large</a:t>
            </a:r>
            <a:br>
              <a:rPr lang="en-US" sz="4400" b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n-US" sz="44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runtime overhead</a:t>
            </a:r>
            <a:endParaRPr lang="en-US" sz="4400" b="1" dirty="0" smtClean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2109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24800" y="6422064"/>
            <a:ext cx="762000" cy="365125"/>
          </a:xfrm>
        </p:spPr>
        <p:txBody>
          <a:bodyPr/>
          <a:lstStyle/>
          <a:p>
            <a:fld id="{E1ACA1A9-5D0D-4912-8B92-F352DF36540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42908" y="285728"/>
            <a:ext cx="9144000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aspect ConnectionClosed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Set 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= new WeakIdentityHashSet();</a:t>
            </a:r>
          </a:p>
          <a:p>
            <a:pPr>
              <a:buNone/>
            </a:pPr>
            <a:endParaRPr sz="18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after </a:t>
            </a:r>
            <a:r>
              <a:rPr sz="180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/∗disconn∗/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(Connection c) returning: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call(∗ Connection.disconnect()) &amp;&amp; target(c)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closed.add(c);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8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after </a:t>
            </a:r>
            <a:r>
              <a:rPr sz="180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/∗reconn∗/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(Connection c) returning: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call(∗ Connection.reconnect()) &amp;&amp; target(c)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closed.remove(c);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sz="18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before </a:t>
            </a:r>
            <a:r>
              <a:rPr sz="180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/∗write∗/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 (Connection c):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call(∗ Connection.write (..)) &amp;&amp; target(c) {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if (</a:t>
            </a:r>
            <a:r>
              <a:rPr sz="180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closed.contains(c)</a:t>
            </a:r>
            <a:r>
              <a:rPr sz="18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		error(c+” is closed !”);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sz="180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8380" y="2114550"/>
            <a:ext cx="1778000" cy="324327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2651124" y="2143116"/>
            <a:ext cx="1778000" cy="3243276"/>
          </a:xfrm>
          <a:custGeom>
            <a:avLst/>
            <a:gdLst>
              <a:gd name="connsiteX0" fmla="*/ 0 w 1778000"/>
              <a:gd name="connsiteY0" fmla="*/ 0 h 3333750"/>
              <a:gd name="connsiteX1" fmla="*/ 1600200 w 1778000"/>
              <a:gd name="connsiteY1" fmla="*/ 1676400 h 3333750"/>
              <a:gd name="connsiteX2" fmla="*/ 1066800 w 1778000"/>
              <a:gd name="connsiteY2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3333750">
                <a:moveTo>
                  <a:pt x="0" y="0"/>
                </a:moveTo>
                <a:cubicBezTo>
                  <a:pt x="711200" y="560387"/>
                  <a:pt x="1422400" y="1120775"/>
                  <a:pt x="1600200" y="1676400"/>
                </a:cubicBezTo>
                <a:cubicBezTo>
                  <a:pt x="1778000" y="2232025"/>
                  <a:pt x="1422400" y="2782887"/>
                  <a:pt x="1066800" y="3333750"/>
                </a:cubicBezTo>
              </a:path>
            </a:pathLst>
          </a:custGeom>
          <a:ln w="50800"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30438" y="2073086"/>
            <a:ext cx="1360220" cy="3314023"/>
            <a:chOff x="6030438" y="2073086"/>
            <a:chExt cx="1360220" cy="33140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14"/>
            <p:cNvSpPr/>
            <p:nvPr/>
          </p:nvSpPr>
          <p:spPr>
            <a:xfrm rot="495963">
              <a:off x="6085512" y="2073086"/>
              <a:ext cx="1305146" cy="1678227"/>
            </a:xfrm>
            <a:custGeom>
              <a:avLst/>
              <a:gdLst>
                <a:gd name="connsiteX0" fmla="*/ 0 w 1778000"/>
                <a:gd name="connsiteY0" fmla="*/ 0 h 3333750"/>
                <a:gd name="connsiteX1" fmla="*/ 1600200 w 1778000"/>
                <a:gd name="connsiteY1" fmla="*/ 1676400 h 3333750"/>
                <a:gd name="connsiteX2" fmla="*/ 1066800 w 1778000"/>
                <a:gd name="connsiteY2" fmla="*/ 3333750 h 3333750"/>
                <a:gd name="connsiteX0" fmla="*/ 0 w 1489934"/>
                <a:gd name="connsiteY0" fmla="*/ 0 h 3333750"/>
                <a:gd name="connsiteX1" fmla="*/ 1312134 w 1489934"/>
                <a:gd name="connsiteY1" fmla="*/ 1106680 h 3333750"/>
                <a:gd name="connsiteX2" fmla="*/ 1066800 w 1489934"/>
                <a:gd name="connsiteY2" fmla="*/ 3333750 h 3333750"/>
                <a:gd name="connsiteX0" fmla="*/ 0 w 1422400"/>
                <a:gd name="connsiteY0" fmla="*/ 100991 h 3434741"/>
                <a:gd name="connsiteX1" fmla="*/ 914227 w 1422400"/>
                <a:gd name="connsiteY1" fmla="*/ 184446 h 3434741"/>
                <a:gd name="connsiteX2" fmla="*/ 1312134 w 1422400"/>
                <a:gd name="connsiteY2" fmla="*/ 1207671 h 3434741"/>
                <a:gd name="connsiteX3" fmla="*/ 1066800 w 1422400"/>
                <a:gd name="connsiteY3" fmla="*/ 3434741 h 3434741"/>
                <a:gd name="connsiteX0" fmla="*/ 0 w 1568250"/>
                <a:gd name="connsiteY0" fmla="*/ 166210 h 3499960"/>
                <a:gd name="connsiteX1" fmla="*/ 914227 w 1568250"/>
                <a:gd name="connsiteY1" fmla="*/ 249665 h 3499960"/>
                <a:gd name="connsiteX2" fmla="*/ 1542821 w 1568250"/>
                <a:gd name="connsiteY2" fmla="*/ 1664196 h 3499960"/>
                <a:gd name="connsiteX3" fmla="*/ 1066800 w 1568250"/>
                <a:gd name="connsiteY3" fmla="*/ 3499960 h 34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250" h="3499960">
                  <a:moveTo>
                    <a:pt x="0" y="166210"/>
                  </a:moveTo>
                  <a:cubicBezTo>
                    <a:pt x="128188" y="240035"/>
                    <a:pt x="657090" y="1"/>
                    <a:pt x="914227" y="249665"/>
                  </a:cubicBezTo>
                  <a:cubicBezTo>
                    <a:pt x="1171364" y="499329"/>
                    <a:pt x="1517392" y="1122480"/>
                    <a:pt x="1542821" y="1664196"/>
                  </a:cubicBezTo>
                  <a:cubicBezTo>
                    <a:pt x="1568250" y="2205912"/>
                    <a:pt x="1422400" y="2949097"/>
                    <a:pt x="1066800" y="3499960"/>
                  </a:cubicBezTo>
                </a:path>
              </a:pathLst>
            </a:custGeom>
            <a:ln w="508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21312250" flipV="1">
              <a:off x="6030438" y="3770245"/>
              <a:ext cx="1305146" cy="1616864"/>
            </a:xfrm>
            <a:custGeom>
              <a:avLst/>
              <a:gdLst>
                <a:gd name="connsiteX0" fmla="*/ 0 w 1778000"/>
                <a:gd name="connsiteY0" fmla="*/ 0 h 3333750"/>
                <a:gd name="connsiteX1" fmla="*/ 1600200 w 1778000"/>
                <a:gd name="connsiteY1" fmla="*/ 1676400 h 3333750"/>
                <a:gd name="connsiteX2" fmla="*/ 1066800 w 1778000"/>
                <a:gd name="connsiteY2" fmla="*/ 3333750 h 3333750"/>
                <a:gd name="connsiteX0" fmla="*/ 0 w 1489934"/>
                <a:gd name="connsiteY0" fmla="*/ 0 h 3333750"/>
                <a:gd name="connsiteX1" fmla="*/ 1312134 w 1489934"/>
                <a:gd name="connsiteY1" fmla="*/ 1106680 h 3333750"/>
                <a:gd name="connsiteX2" fmla="*/ 1066800 w 1489934"/>
                <a:gd name="connsiteY2" fmla="*/ 3333750 h 3333750"/>
                <a:gd name="connsiteX0" fmla="*/ 0 w 1422400"/>
                <a:gd name="connsiteY0" fmla="*/ 100991 h 3434741"/>
                <a:gd name="connsiteX1" fmla="*/ 914227 w 1422400"/>
                <a:gd name="connsiteY1" fmla="*/ 184446 h 3434741"/>
                <a:gd name="connsiteX2" fmla="*/ 1312134 w 1422400"/>
                <a:gd name="connsiteY2" fmla="*/ 1207671 h 3434741"/>
                <a:gd name="connsiteX3" fmla="*/ 1066800 w 1422400"/>
                <a:gd name="connsiteY3" fmla="*/ 3434741 h 3434741"/>
                <a:gd name="connsiteX0" fmla="*/ 0 w 1568250"/>
                <a:gd name="connsiteY0" fmla="*/ 166210 h 3499960"/>
                <a:gd name="connsiteX1" fmla="*/ 914227 w 1568250"/>
                <a:gd name="connsiteY1" fmla="*/ 249665 h 3499960"/>
                <a:gd name="connsiteX2" fmla="*/ 1542821 w 1568250"/>
                <a:gd name="connsiteY2" fmla="*/ 1664196 h 3499960"/>
                <a:gd name="connsiteX3" fmla="*/ 1066800 w 1568250"/>
                <a:gd name="connsiteY3" fmla="*/ 3499960 h 34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250" h="3499960">
                  <a:moveTo>
                    <a:pt x="0" y="166210"/>
                  </a:moveTo>
                  <a:cubicBezTo>
                    <a:pt x="128188" y="240035"/>
                    <a:pt x="657090" y="1"/>
                    <a:pt x="914227" y="249665"/>
                  </a:cubicBezTo>
                  <a:cubicBezTo>
                    <a:pt x="1171364" y="499329"/>
                    <a:pt x="1517392" y="1122480"/>
                    <a:pt x="1542821" y="1664196"/>
                  </a:cubicBezTo>
                  <a:cubicBezTo>
                    <a:pt x="1568250" y="2205912"/>
                    <a:pt x="1422400" y="2949097"/>
                    <a:pt x="1066800" y="3499960"/>
                  </a:cubicBezTo>
                </a:path>
              </a:pathLst>
            </a:custGeom>
            <a:ln w="508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924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572132" y="1928802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“</a:t>
            </a:r>
            <a:r>
              <a:rPr lang="en-US" sz="28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disconn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write</a:t>
            </a: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”</a:t>
            </a:r>
            <a:endParaRPr lang="en-CA" sz="1100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177635" y="4908576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Shape 17"/>
          <p:cNvSpPr/>
          <p:nvPr/>
        </p:nvSpPr>
        <p:spPr>
          <a:xfrm>
            <a:off x="1857356" y="5429264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grpSp>
        <p:nvGrpSpPr>
          <p:cNvPr id="3" name="Group 19"/>
          <p:cNvGrpSpPr/>
          <p:nvPr/>
        </p:nvGrpSpPr>
        <p:grpSpPr>
          <a:xfrm>
            <a:off x="5367572" y="5298859"/>
            <a:ext cx="3562146" cy="344725"/>
            <a:chOff x="2643142" y="6060680"/>
            <a:chExt cx="5286444" cy="511592"/>
          </a:xfrm>
        </p:grpSpPr>
        <p:sp>
          <p:nvSpPr>
            <p:cNvPr id="76" name="Oval 75"/>
            <p:cNvSpPr/>
            <p:nvPr/>
          </p:nvSpPr>
          <p:spPr>
            <a:xfrm>
              <a:off x="2643142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Notched Right Arrow 76"/>
            <p:cNvSpPr/>
            <p:nvPr/>
          </p:nvSpPr>
          <p:spPr>
            <a:xfrm>
              <a:off x="3526806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030566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Notched Right Arrow 78"/>
            <p:cNvSpPr/>
            <p:nvPr/>
          </p:nvSpPr>
          <p:spPr>
            <a:xfrm>
              <a:off x="5914229" y="6100946"/>
              <a:ext cx="1131689" cy="431063"/>
            </a:xfrm>
            <a:prstGeom prst="notchedRightArrow">
              <a:avLst>
                <a:gd name="adj1" fmla="val 16672"/>
                <a:gd name="adj2" fmla="val 66670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417994" y="6060680"/>
              <a:ext cx="511592" cy="511592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Shape 17"/>
          <p:cNvSpPr/>
          <p:nvPr/>
        </p:nvSpPr>
        <p:spPr>
          <a:xfrm>
            <a:off x="6153390" y="500063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2" name="Left-Right Arrow 81"/>
          <p:cNvSpPr/>
          <p:nvPr/>
        </p:nvSpPr>
        <p:spPr>
          <a:xfrm>
            <a:off x="4052884" y="5143512"/>
            <a:ext cx="1071570" cy="571504"/>
          </a:xfrm>
          <a:prstGeom prst="leftRightArrow">
            <a:avLst/>
          </a:prstGeom>
          <a:solidFill>
            <a:schemeClr val="tx1">
              <a:lumMod val="85000"/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3" name="Rectangle 82"/>
          <p:cNvSpPr/>
          <p:nvPr/>
        </p:nvSpPr>
        <p:spPr>
          <a:xfrm>
            <a:off x="2143108" y="514351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4" name="Shape 17"/>
          <p:cNvSpPr/>
          <p:nvPr/>
        </p:nvSpPr>
        <p:spPr>
          <a:xfrm>
            <a:off x="7858148" y="5000636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5" name="Rectangle 84"/>
          <p:cNvSpPr/>
          <p:nvPr/>
        </p:nvSpPr>
        <p:spPr>
          <a:xfrm>
            <a:off x="7058042" y="5000636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6" name="Shape 17"/>
          <p:cNvSpPr/>
          <p:nvPr/>
        </p:nvSpPr>
        <p:spPr>
          <a:xfrm>
            <a:off x="2714612" y="5500702"/>
            <a:ext cx="214314" cy="214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/>
          </a:p>
        </p:txBody>
      </p:sp>
      <p:sp>
        <p:nvSpPr>
          <p:cNvPr id="87" name="Rectangle 86"/>
          <p:cNvSpPr/>
          <p:nvPr/>
        </p:nvSpPr>
        <p:spPr>
          <a:xfrm>
            <a:off x="3143240" y="514351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CA" b="1" dirty="0"/>
          </a:p>
        </p:txBody>
      </p:sp>
      <p:sp>
        <p:nvSpPr>
          <p:cNvPr id="88" name="Curved Down Arrow 87"/>
          <p:cNvSpPr/>
          <p:nvPr/>
        </p:nvSpPr>
        <p:spPr>
          <a:xfrm>
            <a:off x="5326822" y="5022186"/>
            <a:ext cx="428628" cy="214314"/>
          </a:xfrm>
          <a:prstGeom prst="curvedDown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1500166" y="1571612"/>
            <a:ext cx="3037175" cy="1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" name="Diagram 60"/>
          <p:cNvGraphicFramePr/>
          <p:nvPr/>
        </p:nvGraphicFramePr>
        <p:xfrm>
          <a:off x="2867242" y="2552345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Down Arrow 35"/>
          <p:cNvSpPr/>
          <p:nvPr/>
        </p:nvSpPr>
        <p:spPr>
          <a:xfrm rot="18979140">
            <a:off x="3596453" y="2413531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 rot="2893425">
            <a:off x="6140940" y="2614088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Down Arrow 37"/>
          <p:cNvSpPr/>
          <p:nvPr/>
        </p:nvSpPr>
        <p:spPr>
          <a:xfrm rot="2893425">
            <a:off x="3669259" y="3839682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Down Arrow 38"/>
          <p:cNvSpPr/>
          <p:nvPr/>
        </p:nvSpPr>
        <p:spPr>
          <a:xfrm rot="19299654">
            <a:off x="6001144" y="4194329"/>
            <a:ext cx="642942" cy="714380"/>
          </a:xfrm>
          <a:prstGeom prst="downArrow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6072198" y="1428736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tracematch</a:t>
            </a:r>
            <a:endParaRPr lang="en-CA" sz="1200" dirty="0"/>
          </a:p>
        </p:txBody>
      </p:sp>
      <p:sp>
        <p:nvSpPr>
          <p:cNvPr id="31" name="Rectangle 30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Previous work: ECOOP 2007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A1A9-5D0D-4912-8B92-F352DF36540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213395" y="3413469"/>
            <a:ext cx="336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Static</a:t>
            </a:r>
            <a:b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</a:br>
            <a:r>
              <a:rPr lang="en-US" sz="30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</a:rPr>
              <a:t>program analysis</a:t>
            </a:r>
            <a:endParaRPr lang="en-CA" sz="3000" dirty="0">
              <a:solidFill>
                <a:srgbClr val="00FF99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1857356" y="4929175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528896">
            <a:off x="1014485" y="4712958"/>
            <a:ext cx="2887822" cy="1504050"/>
          </a:xfrm>
          <a:prstGeom prst="ellipse">
            <a:avLst/>
          </a:prstGeom>
          <a:noFill/>
          <a:ln w="57150">
            <a:solidFill>
              <a:srgbClr val="00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graphicFrame>
        <p:nvGraphicFramePr>
          <p:cNvPr id="57" name="Diagram 56"/>
          <p:cNvGraphicFramePr/>
          <p:nvPr/>
        </p:nvGraphicFramePr>
        <p:xfrm>
          <a:off x="2795804" y="2290381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9" name="Multiply 88"/>
          <p:cNvSpPr/>
          <p:nvPr/>
        </p:nvSpPr>
        <p:spPr>
          <a:xfrm>
            <a:off x="1643042" y="5286388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90" name="Multiply 89"/>
          <p:cNvSpPr/>
          <p:nvPr/>
        </p:nvSpPr>
        <p:spPr>
          <a:xfrm>
            <a:off x="2928926" y="4929198"/>
            <a:ext cx="642942" cy="642942"/>
          </a:xfrm>
          <a:prstGeom prst="mathMultiply">
            <a:avLst>
              <a:gd name="adj1" fmla="val 11668"/>
            </a:avLst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5786446" y="3500438"/>
            <a:ext cx="3214710" cy="1071570"/>
          </a:xfrm>
          <a:prstGeom prst="wedgeRoundRectCallout">
            <a:avLst>
              <a:gd name="adj1" fmla="val -81864"/>
              <a:gd name="adj2" fmla="val 126894"/>
              <a:gd name="adj3" fmla="val 16667"/>
            </a:avLst>
          </a:prstGeom>
          <a:solidFill>
            <a:schemeClr val="bg1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/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cs typeface="Courier New" pitchFamily="49" charset="0"/>
              </a:rPr>
              <a:t>Optimized Runtime</a:t>
            </a:r>
            <a:endParaRPr lang="en-US" sz="2800" b="1" i="1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FF99"/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cs typeface="Courier New" pitchFamily="49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55384" y="1390636"/>
            <a:ext cx="3857620" cy="121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1"/>
          <p:cNvSpPr txBox="1">
            <a:spLocks/>
          </p:cNvSpPr>
          <p:nvPr/>
        </p:nvSpPr>
        <p:spPr>
          <a:xfrm>
            <a:off x="457624" y="271214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60000"/>
                  </a:scheme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Now: general case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60000"/>
                </a:schemeClr>
              </a:solidFill>
              <a:effectLst>
                <a:innerShdw blurRad="50800" dist="50800" dir="13500000">
                  <a:srgbClr val="000000">
                    <a:alpha val="4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00694" y="1546199"/>
            <a:ext cx="335758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History-based</a:t>
            </a:r>
            <a:b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</a:br>
            <a:r>
              <a:rPr lang="en-US" sz="2800" b="1" dirty="0" smtClean="0">
                <a:ln w="12700">
                  <a:solidFill>
                    <a:srgbClr val="6EA0B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EA0B0">
                    <a:tint val="60000"/>
                  </a:srgbClr>
                </a:solidFill>
                <a:effectLst>
                  <a:innerShdw blurRad="50800" dist="50800" dir="13500000">
                    <a:srgbClr val="000000">
                      <a:alpha val="45000"/>
                    </a:srgbClr>
                  </a:innerShdw>
                </a:effectLst>
                <a:latin typeface="Franklin Gothic Book"/>
                <a:ea typeface="+mj-ea"/>
                <a:cs typeface="+mj-cs"/>
              </a:rPr>
              <a:t>AJ aspects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advTm="733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31" grpId="0" animBg="1"/>
      <p:bldP spid="30" grpId="0"/>
      <p:bldP spid="32" grpId="0" animBg="1"/>
      <p:bldP spid="35" grpId="0" animBg="1"/>
      <p:bldGraphic spid="57" grpId="0">
        <p:bldAsOne/>
      </p:bldGraphic>
      <p:bldP spid="89" grpId="0" animBg="1"/>
      <p:bldP spid="90" grpId="0" animBg="1"/>
      <p:bldP spid="43" grpId="0" animBg="1"/>
      <p:bldP spid="47" grpId="0" animBg="1"/>
      <p:bldP spid="47" grpId="1" animBg="1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16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6.5|17.6|7.8|6.2|4.6|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47.2|13.2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.5|6.9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2.8|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6.5|17.6|7.8|6.2|4.6|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2.3|14.6|3.1|1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6.2|13.2|4.7|2.7|15.8|19.7|2.1|7.6|7.4|3|13.4|6.6|16.8|6.6|7.1|15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.6|7.1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26.8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6|12.8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18.6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.6|0.7|13.7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9.3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0.1|3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E2DC"/>
      </a:hlink>
      <a:folHlink>
        <a:srgbClr val="00918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黑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楷体_GB2312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  <a:satMod val="150000"/>
              </a:schemeClr>
            </a:gs>
            <a:gs pos="23000">
              <a:schemeClr val="phClr">
                <a:tint val="98000"/>
                <a:shade val="87000"/>
                <a:satMod val="105000"/>
              </a:schemeClr>
            </a:gs>
            <a:gs pos="35000">
              <a:schemeClr val="phClr">
                <a:shade val="70000"/>
              </a:schemeClr>
            </a:gs>
            <a:gs pos="58000">
              <a:schemeClr val="phClr">
                <a:shade val="49000"/>
                <a:satMod val="120000"/>
              </a:schemeClr>
            </a:gs>
            <a:gs pos="80000">
              <a:schemeClr val="phClr">
                <a:shade val="50000"/>
                <a:satMod val="120000"/>
              </a:schemeClr>
            </a:gs>
            <a:gs pos="90000">
              <a:schemeClr val="phClr">
                <a:shade val="57000"/>
                <a:satMod val="130000"/>
              </a:schemeClr>
            </a:gs>
            <a:gs pos="100000">
              <a:schemeClr val="phClr">
                <a:shade val="76000"/>
                <a:satMod val="150000"/>
              </a:schemeClr>
            </a:gs>
          </a:gsLst>
          <a:lin ang="5400000" scaled="1"/>
        </a:gradFill>
      </a:fillStyleLst>
      <a:lnStyleLst>
        <a:ln w="317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12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E2DC"/>
    </a:hlink>
    <a:folHlink>
      <a:srgbClr val="0091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908</Words>
  <Application>Microsoft Office PowerPoint</Application>
  <PresentationFormat>On-screen Show (4:3)</PresentationFormat>
  <Paragraphs>477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Technic</vt:lpstr>
      <vt:lpstr>Dependent Advice A General Approach to Optimizing History-based Aspects</vt:lpstr>
      <vt:lpstr>AspectJ</vt:lpstr>
      <vt:lpstr>Example concern</vt:lpstr>
      <vt:lpstr>Slide 4</vt:lpstr>
      <vt:lpstr>Slide 5</vt:lpstr>
      <vt:lpstr>Slide 6</vt:lpstr>
      <vt:lpstr>Slide 7</vt:lpstr>
      <vt:lpstr>Previous work: ECOOP 2007</vt:lpstr>
      <vt:lpstr>Slide 9</vt:lpstr>
      <vt:lpstr>Analyzing history-based aspects?</vt:lpstr>
      <vt:lpstr>Slide 11</vt:lpstr>
      <vt:lpstr>Contributions and Outline</vt:lpstr>
      <vt:lpstr>Dependent advice</vt:lpstr>
      <vt:lpstr>Dependent advice</vt:lpstr>
      <vt:lpstr>Slide 15</vt:lpstr>
      <vt:lpstr>Verbose syntax</vt:lpstr>
      <vt:lpstr>When is a dependency fulfilled?</vt:lpstr>
      <vt:lpstr>Example</vt:lpstr>
      <vt:lpstr>When does a Dep. Adv. execute?</vt:lpstr>
      <vt:lpstr>Example</vt:lpstr>
      <vt:lpstr>Optimizing Dependent Advice</vt:lpstr>
      <vt:lpstr>Slide 22</vt:lpstr>
      <vt:lpstr>Auto-generating dependent advice</vt:lpstr>
      <vt:lpstr>Slide 24</vt:lpstr>
      <vt:lpstr>FSM  dependency declarations</vt:lpstr>
      <vt:lpstr>Proven: Algorithm is "stable"</vt:lpstr>
      <vt:lpstr>Slide 27</vt:lpstr>
      <vt:lpstr>Benchmarks - Properties</vt:lpstr>
      <vt:lpstr>Benchmarks - Properties</vt:lpstr>
      <vt:lpstr>Benchmark programs</vt:lpstr>
      <vt:lpstr>Runtime overhead</vt:lpstr>
      <vt:lpstr>Elimination of all shadows</vt:lpstr>
      <vt:lpstr>Reduction of runtime overhead</vt:lpstr>
      <vt:lpstr>Limitations</vt:lpstr>
      <vt:lpstr>Slide 35</vt:lpstr>
      <vt:lpstr>Related work</vt:lpstr>
      <vt:lpstr>Related work</vt:lpstr>
      <vt:lpstr>Related work</vt:lpstr>
      <vt:lpstr>Important conclusion</vt:lpstr>
      <vt:lpstr>Acknowledgements</vt:lpstr>
      <vt:lpstr>Slide 41</vt:lpstr>
      <vt:lpstr>Slide 42</vt:lpstr>
      <vt:lpstr>Slide 43</vt:lpstr>
      <vt:lpstr>Slide 44</vt:lpstr>
      <vt:lpstr>Static analysis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2009-03-04T19:00:42Z</dcterms:created>
  <dcterms:modified xsi:type="dcterms:W3CDTF">2009-03-04T19:01:23Z</dcterms:modified>
</cp:coreProperties>
</file>